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56" r:id="rId2"/>
    <p:sldId id="276" r:id="rId3"/>
    <p:sldId id="277" r:id="rId4"/>
    <p:sldId id="258" r:id="rId5"/>
    <p:sldId id="280" r:id="rId6"/>
    <p:sldId id="278" r:id="rId7"/>
    <p:sldId id="283" r:id="rId8"/>
    <p:sldId id="259" r:id="rId9"/>
    <p:sldId id="281" r:id="rId10"/>
    <p:sldId id="284" r:id="rId11"/>
    <p:sldId id="260" r:id="rId12"/>
    <p:sldId id="286" r:id="rId13"/>
    <p:sldId id="285" r:id="rId14"/>
    <p:sldId id="261" r:id="rId15"/>
    <p:sldId id="287" r:id="rId16"/>
    <p:sldId id="304" r:id="rId17"/>
    <p:sldId id="305" r:id="rId18"/>
    <p:sldId id="263" r:id="rId19"/>
    <p:sldId id="292" r:id="rId20"/>
    <p:sldId id="293" r:id="rId21"/>
    <p:sldId id="294" r:id="rId22"/>
    <p:sldId id="295" r:id="rId23"/>
    <p:sldId id="296" r:id="rId24"/>
    <p:sldId id="299" r:id="rId25"/>
    <p:sldId id="300" r:id="rId26"/>
    <p:sldId id="301" r:id="rId27"/>
    <p:sldId id="297" r:id="rId28"/>
    <p:sldId id="264" r:id="rId29"/>
    <p:sldId id="302" r:id="rId30"/>
    <p:sldId id="265"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273"/>
    <p:restoredTop sz="94633"/>
  </p:normalViewPr>
  <p:slideViewPr>
    <p:cSldViewPr snapToGrid="0" snapToObjects="1">
      <p:cViewPr varScale="1">
        <p:scale>
          <a:sx n="62" d="100"/>
          <a:sy n="62" d="100"/>
        </p:scale>
        <p:origin x="208" y="7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GB"/>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0DB5D9C-4155-D041-BA6D-D7D0885B0726}" type="datetimeFigureOut">
              <a:rPr lang="en-US" smtClean="0"/>
              <a:t>10/1/20</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6433570-004A-3C4E-9C70-7E4E4693432E}" type="slidenum">
              <a:rPr lang="en-US" smtClean="0"/>
              <a:t>‹#›</a:t>
            </a:fld>
            <a:endParaRPr lang="en-US"/>
          </a:p>
        </p:txBody>
      </p:sp>
    </p:spTree>
    <p:extLst>
      <p:ext uri="{BB962C8B-B14F-4D97-AF65-F5344CB8AC3E}">
        <p14:creationId xmlns:p14="http://schemas.microsoft.com/office/powerpoint/2010/main" val="1870307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GB"/>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0DB5D9C-4155-D041-BA6D-D7D0885B0726}" type="datetimeFigureOut">
              <a:rPr lang="en-US" smtClean="0"/>
              <a:t>10/1/20</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6433570-004A-3C4E-9C70-7E4E4693432E}" type="slidenum">
              <a:rPr lang="en-US" smtClean="0"/>
              <a:t>‹#›</a:t>
            </a:fld>
            <a:endParaRPr lang="en-US"/>
          </a:p>
        </p:txBody>
      </p:sp>
    </p:spTree>
    <p:extLst>
      <p:ext uri="{BB962C8B-B14F-4D97-AF65-F5344CB8AC3E}">
        <p14:creationId xmlns:p14="http://schemas.microsoft.com/office/powerpoint/2010/main" val="2547697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GB"/>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0DB5D9C-4155-D041-BA6D-D7D0885B0726}" type="datetimeFigureOut">
              <a:rPr lang="en-US" smtClean="0"/>
              <a:t>10/1/20</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6433570-004A-3C4E-9C70-7E4E4693432E}"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578622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GB"/>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GB"/>
              <a:t>Click to edit Master text styles</a:t>
            </a:r>
          </a:p>
        </p:txBody>
      </p:sp>
      <p:sp>
        <p:nvSpPr>
          <p:cNvPr id="5" name="Date Placeholder 4"/>
          <p:cNvSpPr>
            <a:spLocks noGrp="1"/>
          </p:cNvSpPr>
          <p:nvPr>
            <p:ph type="dt" sz="half" idx="10"/>
          </p:nvPr>
        </p:nvSpPr>
        <p:spPr/>
        <p:txBody>
          <a:bodyPr/>
          <a:lstStyle/>
          <a:p>
            <a:fld id="{B0DB5D9C-4155-D041-BA6D-D7D0885B0726}" type="datetimeFigureOut">
              <a:rPr lang="en-US" smtClean="0"/>
              <a:t>10/1/20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6433570-004A-3C4E-9C70-7E4E4693432E}" type="slidenum">
              <a:rPr lang="en-US" smtClean="0"/>
              <a:t>‹#›</a:t>
            </a:fld>
            <a:endParaRPr lang="en-US"/>
          </a:p>
        </p:txBody>
      </p:sp>
    </p:spTree>
    <p:extLst>
      <p:ext uri="{BB962C8B-B14F-4D97-AF65-F5344CB8AC3E}">
        <p14:creationId xmlns:p14="http://schemas.microsoft.com/office/powerpoint/2010/main" val="35035290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GB"/>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GB"/>
              <a:t>Click to edit Master text styles</a:t>
            </a:r>
          </a:p>
        </p:txBody>
      </p:sp>
      <p:sp>
        <p:nvSpPr>
          <p:cNvPr id="5" name="Date Placeholder 4"/>
          <p:cNvSpPr>
            <a:spLocks noGrp="1"/>
          </p:cNvSpPr>
          <p:nvPr>
            <p:ph type="dt" sz="half" idx="10"/>
          </p:nvPr>
        </p:nvSpPr>
        <p:spPr/>
        <p:txBody>
          <a:bodyPr/>
          <a:lstStyle/>
          <a:p>
            <a:fld id="{B0DB5D9C-4155-D041-BA6D-D7D0885B0726}" type="datetimeFigureOut">
              <a:rPr lang="en-US" smtClean="0"/>
              <a:t>10/1/20</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6433570-004A-3C4E-9C70-7E4E4693432E}"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6775909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GB"/>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GB"/>
              <a:t>Click to edit Master text styles</a:t>
            </a:r>
          </a:p>
        </p:txBody>
      </p:sp>
      <p:sp>
        <p:nvSpPr>
          <p:cNvPr id="5" name="Date Placeholder 4"/>
          <p:cNvSpPr>
            <a:spLocks noGrp="1"/>
          </p:cNvSpPr>
          <p:nvPr>
            <p:ph type="dt" sz="half" idx="10"/>
          </p:nvPr>
        </p:nvSpPr>
        <p:spPr/>
        <p:txBody>
          <a:bodyPr/>
          <a:lstStyle/>
          <a:p>
            <a:fld id="{B0DB5D9C-4155-D041-BA6D-D7D0885B0726}" type="datetimeFigureOut">
              <a:rPr lang="en-US" smtClean="0"/>
              <a:t>10/1/20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6433570-004A-3C4E-9C70-7E4E4693432E}" type="slidenum">
              <a:rPr lang="en-US" smtClean="0"/>
              <a:t>‹#›</a:t>
            </a:fld>
            <a:endParaRPr lang="en-US"/>
          </a:p>
        </p:txBody>
      </p:sp>
    </p:spTree>
    <p:extLst>
      <p:ext uri="{BB962C8B-B14F-4D97-AF65-F5344CB8AC3E}">
        <p14:creationId xmlns:p14="http://schemas.microsoft.com/office/powerpoint/2010/main" val="15982529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0DB5D9C-4155-D041-BA6D-D7D0885B0726}" type="datetimeFigureOut">
              <a:rPr lang="en-US" smtClean="0"/>
              <a:t>10/1/20</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6433570-004A-3C4E-9C70-7E4E4693432E}" type="slidenum">
              <a:rPr lang="en-US" smtClean="0"/>
              <a:t>‹#›</a:t>
            </a:fld>
            <a:endParaRPr lang="en-US"/>
          </a:p>
        </p:txBody>
      </p:sp>
    </p:spTree>
    <p:extLst>
      <p:ext uri="{BB962C8B-B14F-4D97-AF65-F5344CB8AC3E}">
        <p14:creationId xmlns:p14="http://schemas.microsoft.com/office/powerpoint/2010/main" val="21479072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GB"/>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0DB5D9C-4155-D041-BA6D-D7D0885B0726}" type="datetimeFigureOut">
              <a:rPr lang="en-US" smtClean="0"/>
              <a:t>10/1/20</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6433570-004A-3C4E-9C70-7E4E4693432E}" type="slidenum">
              <a:rPr lang="en-US" smtClean="0"/>
              <a:t>‹#›</a:t>
            </a:fld>
            <a:endParaRPr lang="en-US"/>
          </a:p>
        </p:txBody>
      </p:sp>
    </p:spTree>
    <p:extLst>
      <p:ext uri="{BB962C8B-B14F-4D97-AF65-F5344CB8AC3E}">
        <p14:creationId xmlns:p14="http://schemas.microsoft.com/office/powerpoint/2010/main" val="2401893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GB"/>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0DB5D9C-4155-D041-BA6D-D7D0885B0726}" type="datetimeFigureOut">
              <a:rPr lang="en-US" smtClean="0"/>
              <a:t>10/1/20</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6433570-004A-3C4E-9C70-7E4E4693432E}" type="slidenum">
              <a:rPr lang="en-US" smtClean="0"/>
              <a:t>‹#›</a:t>
            </a:fld>
            <a:endParaRPr lang="en-US"/>
          </a:p>
        </p:txBody>
      </p:sp>
    </p:spTree>
    <p:extLst>
      <p:ext uri="{BB962C8B-B14F-4D97-AF65-F5344CB8AC3E}">
        <p14:creationId xmlns:p14="http://schemas.microsoft.com/office/powerpoint/2010/main" val="42355756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GB"/>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0DB5D9C-4155-D041-BA6D-D7D0885B0726}" type="datetimeFigureOut">
              <a:rPr lang="en-US" smtClean="0"/>
              <a:t>10/1/20</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6433570-004A-3C4E-9C70-7E4E4693432E}" type="slidenum">
              <a:rPr lang="en-US" smtClean="0"/>
              <a:t>‹#›</a:t>
            </a:fld>
            <a:endParaRPr lang="en-US"/>
          </a:p>
        </p:txBody>
      </p:sp>
    </p:spTree>
    <p:extLst>
      <p:ext uri="{BB962C8B-B14F-4D97-AF65-F5344CB8AC3E}">
        <p14:creationId xmlns:p14="http://schemas.microsoft.com/office/powerpoint/2010/main" val="21994851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0DB5D9C-4155-D041-BA6D-D7D0885B0726}" type="datetimeFigureOut">
              <a:rPr lang="en-US" smtClean="0"/>
              <a:t>10/1/20</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6433570-004A-3C4E-9C70-7E4E4693432E}" type="slidenum">
              <a:rPr lang="en-US" smtClean="0"/>
              <a:t>‹#›</a:t>
            </a:fld>
            <a:endParaRPr lang="en-US"/>
          </a:p>
        </p:txBody>
      </p:sp>
    </p:spTree>
    <p:extLst>
      <p:ext uri="{BB962C8B-B14F-4D97-AF65-F5344CB8AC3E}">
        <p14:creationId xmlns:p14="http://schemas.microsoft.com/office/powerpoint/2010/main" val="26357219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GB"/>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0DB5D9C-4155-D041-BA6D-D7D0885B0726}" type="datetimeFigureOut">
              <a:rPr lang="en-US" smtClean="0"/>
              <a:t>10/1/20</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6433570-004A-3C4E-9C70-7E4E4693432E}" type="slidenum">
              <a:rPr lang="en-US" smtClean="0"/>
              <a:t>‹#›</a:t>
            </a:fld>
            <a:endParaRPr lang="en-US"/>
          </a:p>
        </p:txBody>
      </p:sp>
    </p:spTree>
    <p:extLst>
      <p:ext uri="{BB962C8B-B14F-4D97-AF65-F5344CB8AC3E}">
        <p14:creationId xmlns:p14="http://schemas.microsoft.com/office/powerpoint/2010/main" val="1681241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0DB5D9C-4155-D041-BA6D-D7D0885B0726}" type="datetimeFigureOut">
              <a:rPr lang="en-US" smtClean="0"/>
              <a:t>10/1/20</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6433570-004A-3C4E-9C70-7E4E4693432E}" type="slidenum">
              <a:rPr lang="en-US" smtClean="0"/>
              <a:t>‹#›</a:t>
            </a:fld>
            <a:endParaRPr lang="en-US"/>
          </a:p>
        </p:txBody>
      </p:sp>
    </p:spTree>
    <p:extLst>
      <p:ext uri="{BB962C8B-B14F-4D97-AF65-F5344CB8AC3E}">
        <p14:creationId xmlns:p14="http://schemas.microsoft.com/office/powerpoint/2010/main" val="3140022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DB5D9C-4155-D041-BA6D-D7D0885B0726}" type="datetimeFigureOut">
              <a:rPr lang="en-US" smtClean="0"/>
              <a:t>10/1/20</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6433570-004A-3C4E-9C70-7E4E4693432E}" type="slidenum">
              <a:rPr lang="en-US" smtClean="0"/>
              <a:t>‹#›</a:t>
            </a:fld>
            <a:endParaRPr lang="en-US"/>
          </a:p>
        </p:txBody>
      </p:sp>
    </p:spTree>
    <p:extLst>
      <p:ext uri="{BB962C8B-B14F-4D97-AF65-F5344CB8AC3E}">
        <p14:creationId xmlns:p14="http://schemas.microsoft.com/office/powerpoint/2010/main" val="714246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GB"/>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B0DB5D9C-4155-D041-BA6D-D7D0885B0726}" type="datetimeFigureOut">
              <a:rPr lang="en-US" smtClean="0"/>
              <a:t>10/1/20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6433570-004A-3C4E-9C70-7E4E4693432E}" type="slidenum">
              <a:rPr lang="en-US" smtClean="0"/>
              <a:t>‹#›</a:t>
            </a:fld>
            <a:endParaRPr lang="en-US"/>
          </a:p>
        </p:txBody>
      </p:sp>
    </p:spTree>
    <p:extLst>
      <p:ext uri="{BB962C8B-B14F-4D97-AF65-F5344CB8AC3E}">
        <p14:creationId xmlns:p14="http://schemas.microsoft.com/office/powerpoint/2010/main" val="10430889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GB"/>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B0DB5D9C-4155-D041-BA6D-D7D0885B0726}" type="datetimeFigureOut">
              <a:rPr lang="en-US" smtClean="0"/>
              <a:t>10/1/20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6433570-004A-3C4E-9C70-7E4E4693432E}" type="slidenum">
              <a:rPr lang="en-US" smtClean="0"/>
              <a:t>‹#›</a:t>
            </a:fld>
            <a:endParaRPr lang="en-US"/>
          </a:p>
        </p:txBody>
      </p:sp>
    </p:spTree>
    <p:extLst>
      <p:ext uri="{BB962C8B-B14F-4D97-AF65-F5344CB8AC3E}">
        <p14:creationId xmlns:p14="http://schemas.microsoft.com/office/powerpoint/2010/main" val="19319315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0DB5D9C-4155-D041-BA6D-D7D0885B0726}" type="datetimeFigureOut">
              <a:rPr lang="en-US" smtClean="0"/>
              <a:t>10/1/20</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6433570-004A-3C4E-9C70-7E4E4693432E}" type="slidenum">
              <a:rPr lang="en-US" smtClean="0"/>
              <a:t>‹#›</a:t>
            </a:fld>
            <a:endParaRPr lang="en-US"/>
          </a:p>
        </p:txBody>
      </p:sp>
    </p:spTree>
    <p:extLst>
      <p:ext uri="{BB962C8B-B14F-4D97-AF65-F5344CB8AC3E}">
        <p14:creationId xmlns:p14="http://schemas.microsoft.com/office/powerpoint/2010/main" val="383894413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5.jpeg"/><Relationship Id="rId5" Type="http://schemas.microsoft.com/office/2007/relationships/hdphoto" Target="../media/hdphoto2.wdp"/><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DC71D-BACA-EB47-A44E-74AEB326C6FF}"/>
              </a:ext>
            </a:extLst>
          </p:cNvPr>
          <p:cNvSpPr>
            <a:spLocks noGrp="1"/>
          </p:cNvSpPr>
          <p:nvPr>
            <p:ph type="ctrTitle"/>
          </p:nvPr>
        </p:nvSpPr>
        <p:spPr/>
        <p:txBody>
          <a:bodyPr>
            <a:normAutofit/>
          </a:bodyPr>
          <a:lstStyle/>
          <a:p>
            <a:r>
              <a:rPr lang="en-GB" b="1" dirty="0" err="1"/>
              <a:t>ARTification</a:t>
            </a:r>
            <a:br>
              <a:rPr lang="en-GB" dirty="0"/>
            </a:br>
            <a:r>
              <a:rPr lang="en-GB" b="1" dirty="0"/>
              <a:t>2019-20 Annual Report</a:t>
            </a:r>
            <a:br>
              <a:rPr lang="en-GB" dirty="0"/>
            </a:br>
            <a:r>
              <a:rPr lang="en-US" sz="3200" b="1" dirty="0"/>
              <a:t>‘Celebrating Art, Culture, Community’</a:t>
            </a:r>
            <a:endParaRPr lang="en-US" dirty="0"/>
          </a:p>
        </p:txBody>
      </p:sp>
      <p:sp>
        <p:nvSpPr>
          <p:cNvPr id="3" name="Subtitle 2">
            <a:extLst>
              <a:ext uri="{FF2B5EF4-FFF2-40B4-BE49-F238E27FC236}">
                <a16:creationId xmlns:a16="http://schemas.microsoft.com/office/drawing/2014/main" id="{6AB89744-AA1A-9744-AA99-B89C01415A62}"/>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8427235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22871F6-C065-ED46-8B7A-183D2F1934C7}"/>
              </a:ext>
            </a:extLst>
          </p:cNvPr>
          <p:cNvPicPr>
            <a:picLocks noChangeAspect="1"/>
          </p:cNvPicPr>
          <p:nvPr/>
        </p:nvPicPr>
        <p:blipFill>
          <a:blip r:embed="rId2"/>
          <a:stretch>
            <a:fillRect/>
          </a:stretch>
        </p:blipFill>
        <p:spPr>
          <a:xfrm>
            <a:off x="4149659" y="1579421"/>
            <a:ext cx="2567371" cy="3432463"/>
          </a:xfrm>
          <a:prstGeom prst="rect">
            <a:avLst/>
          </a:prstGeom>
        </p:spPr>
      </p:pic>
      <p:pic>
        <p:nvPicPr>
          <p:cNvPr id="10" name="Picture 9">
            <a:extLst>
              <a:ext uri="{FF2B5EF4-FFF2-40B4-BE49-F238E27FC236}">
                <a16:creationId xmlns:a16="http://schemas.microsoft.com/office/drawing/2014/main" id="{451B14DF-3A53-3749-8EEF-2A1E0A83C38A}"/>
              </a:ext>
            </a:extLst>
          </p:cNvPr>
          <p:cNvPicPr>
            <a:picLocks noChangeAspect="1"/>
          </p:cNvPicPr>
          <p:nvPr/>
        </p:nvPicPr>
        <p:blipFill>
          <a:blip r:embed="rId3"/>
          <a:stretch>
            <a:fillRect/>
          </a:stretch>
        </p:blipFill>
        <p:spPr>
          <a:xfrm>
            <a:off x="9485466" y="1579420"/>
            <a:ext cx="2550028" cy="3432463"/>
          </a:xfrm>
          <a:prstGeom prst="rect">
            <a:avLst/>
          </a:prstGeom>
        </p:spPr>
      </p:pic>
      <p:pic>
        <p:nvPicPr>
          <p:cNvPr id="12" name="Picture 11">
            <a:extLst>
              <a:ext uri="{FF2B5EF4-FFF2-40B4-BE49-F238E27FC236}">
                <a16:creationId xmlns:a16="http://schemas.microsoft.com/office/drawing/2014/main" id="{89775D5E-9CD1-E84A-8749-DDC33BF7C15C}"/>
              </a:ext>
            </a:extLst>
          </p:cNvPr>
          <p:cNvPicPr>
            <a:picLocks noChangeAspect="1"/>
          </p:cNvPicPr>
          <p:nvPr/>
        </p:nvPicPr>
        <p:blipFill>
          <a:blip r:embed="rId4"/>
          <a:stretch>
            <a:fillRect/>
          </a:stretch>
        </p:blipFill>
        <p:spPr>
          <a:xfrm>
            <a:off x="1490427" y="1558638"/>
            <a:ext cx="2550028" cy="3416206"/>
          </a:xfrm>
          <a:prstGeom prst="rect">
            <a:avLst/>
          </a:prstGeom>
        </p:spPr>
      </p:pic>
      <p:pic>
        <p:nvPicPr>
          <p:cNvPr id="14" name="Picture 13">
            <a:extLst>
              <a:ext uri="{FF2B5EF4-FFF2-40B4-BE49-F238E27FC236}">
                <a16:creationId xmlns:a16="http://schemas.microsoft.com/office/drawing/2014/main" id="{1BC64D3F-4A5C-D246-80A9-8CEC843CAC7B}"/>
              </a:ext>
            </a:extLst>
          </p:cNvPr>
          <p:cNvPicPr>
            <a:picLocks noChangeAspect="1"/>
          </p:cNvPicPr>
          <p:nvPr/>
        </p:nvPicPr>
        <p:blipFill>
          <a:blip r:embed="rId5"/>
          <a:stretch>
            <a:fillRect/>
          </a:stretch>
        </p:blipFill>
        <p:spPr>
          <a:xfrm>
            <a:off x="6826234" y="1579421"/>
            <a:ext cx="2550028" cy="3432463"/>
          </a:xfrm>
          <a:prstGeom prst="rect">
            <a:avLst/>
          </a:prstGeom>
        </p:spPr>
      </p:pic>
    </p:spTree>
    <p:extLst>
      <p:ext uri="{BB962C8B-B14F-4D97-AF65-F5344CB8AC3E}">
        <p14:creationId xmlns:p14="http://schemas.microsoft.com/office/powerpoint/2010/main" val="28610903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8309A-8A4E-EB4C-98DB-2CBF4DF570FB}"/>
              </a:ext>
            </a:extLst>
          </p:cNvPr>
          <p:cNvSpPr>
            <a:spLocks noGrp="1"/>
          </p:cNvSpPr>
          <p:nvPr>
            <p:ph type="title"/>
          </p:nvPr>
        </p:nvSpPr>
        <p:spPr/>
        <p:txBody>
          <a:bodyPr/>
          <a:lstStyle/>
          <a:p>
            <a:r>
              <a:rPr lang="en-US" dirty="0"/>
              <a:t>W3 gallery</a:t>
            </a:r>
          </a:p>
        </p:txBody>
      </p:sp>
      <p:sp>
        <p:nvSpPr>
          <p:cNvPr id="3" name="Content Placeholder 2">
            <a:extLst>
              <a:ext uri="{FF2B5EF4-FFF2-40B4-BE49-F238E27FC236}">
                <a16:creationId xmlns:a16="http://schemas.microsoft.com/office/drawing/2014/main" id="{F37989C3-CC37-5443-A05D-31340FB69146}"/>
              </a:ext>
            </a:extLst>
          </p:cNvPr>
          <p:cNvSpPr>
            <a:spLocks noGrp="1"/>
          </p:cNvSpPr>
          <p:nvPr>
            <p:ph idx="1"/>
          </p:nvPr>
        </p:nvSpPr>
        <p:spPr/>
        <p:txBody>
          <a:bodyPr/>
          <a:lstStyle/>
          <a:p>
            <a:pPr algn="just"/>
            <a:r>
              <a:rPr lang="en-US" dirty="0"/>
              <a:t>Major investment and improvements to the W3 gallery took place this year including rewiring the whole building, new lighting, fire safety improvements, retarmacking the roof, a new door entry system and a cash—free card payment system.</a:t>
            </a:r>
          </a:p>
          <a:p>
            <a:pPr algn="just"/>
            <a:r>
              <a:rPr lang="en-GB" dirty="0"/>
              <a:t>The gallery depends upon the commitment of our team of Volunteers. keeping the gallery open, helping organise and deliver the exhibition programme, curating, hanging art, decorating the space, delivering training &amp; so much more... </a:t>
            </a:r>
          </a:p>
          <a:p>
            <a:pPr algn="just"/>
            <a:r>
              <a:rPr lang="en-US" dirty="0"/>
              <a:t>Exhibitions this year: </a:t>
            </a:r>
            <a:r>
              <a:rPr lang="en-GB" b="1" dirty="0"/>
              <a:t>The Gender Agenda; ‘Healing Art’</a:t>
            </a:r>
            <a:r>
              <a:rPr lang="en-GB" dirty="0"/>
              <a:t> ; </a:t>
            </a:r>
            <a:r>
              <a:rPr lang="en-GB" b="1" dirty="0"/>
              <a:t>‘Belonging’</a:t>
            </a:r>
            <a:r>
              <a:rPr lang="en-GB" dirty="0"/>
              <a:t> ; </a:t>
            </a:r>
            <a:r>
              <a:rPr lang="en-GB" b="1" dirty="0"/>
              <a:t>The Acton Open</a:t>
            </a:r>
            <a:r>
              <a:rPr lang="en-GB" dirty="0"/>
              <a:t>; </a:t>
            </a:r>
            <a:r>
              <a:rPr lang="en-GB" b="1" dirty="0"/>
              <a:t>Eco Arts</a:t>
            </a:r>
            <a:r>
              <a:rPr lang="en-GB" dirty="0"/>
              <a:t>; </a:t>
            </a:r>
            <a:r>
              <a:rPr lang="en-GB" b="1" dirty="0"/>
              <a:t>Affordable Art</a:t>
            </a:r>
            <a:r>
              <a:rPr lang="en-GB" dirty="0"/>
              <a:t> gift shop; </a:t>
            </a:r>
            <a:r>
              <a:rPr lang="en-GB" b="1" dirty="0"/>
              <a:t>‘Origins, a poem about love’</a:t>
            </a:r>
            <a:r>
              <a:rPr lang="en-GB" dirty="0"/>
              <a:t>; and </a:t>
            </a:r>
            <a:r>
              <a:rPr lang="en-GB" b="1" dirty="0"/>
              <a:t>‘Zoom’</a:t>
            </a:r>
            <a:r>
              <a:rPr lang="en-GB" dirty="0"/>
              <a:t> </a:t>
            </a:r>
            <a:endParaRPr lang="en-GB" b="1" dirty="0"/>
          </a:p>
          <a:p>
            <a:pPr algn="just"/>
            <a:endParaRPr lang="en-GB" i="1" dirty="0"/>
          </a:p>
          <a:p>
            <a:endParaRPr lang="en-US" dirty="0"/>
          </a:p>
        </p:txBody>
      </p:sp>
    </p:spTree>
    <p:extLst>
      <p:ext uri="{BB962C8B-B14F-4D97-AF65-F5344CB8AC3E}">
        <p14:creationId xmlns:p14="http://schemas.microsoft.com/office/powerpoint/2010/main" val="486088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2D88D4A-2AA1-2A4B-A3A0-6E90F497494C}"/>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3054096" y="246888"/>
            <a:ext cx="8174736" cy="6172200"/>
          </a:xfrm>
          <a:prstGeom prst="rect">
            <a:avLst/>
          </a:prstGeom>
        </p:spPr>
      </p:pic>
    </p:spTree>
    <p:extLst>
      <p:ext uri="{BB962C8B-B14F-4D97-AF65-F5344CB8AC3E}">
        <p14:creationId xmlns:p14="http://schemas.microsoft.com/office/powerpoint/2010/main" val="31712191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CAB1309-2B3B-E94D-953C-2558E37C6FAC}"/>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2702306" y="457200"/>
            <a:ext cx="8526526" cy="5943600"/>
          </a:xfrm>
          <a:prstGeom prst="rect">
            <a:avLst/>
          </a:prstGeom>
        </p:spPr>
      </p:pic>
    </p:spTree>
    <p:extLst>
      <p:ext uri="{BB962C8B-B14F-4D97-AF65-F5344CB8AC3E}">
        <p14:creationId xmlns:p14="http://schemas.microsoft.com/office/powerpoint/2010/main" val="2990162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565EF-3F1E-7840-88D7-E1C1A13B3EA9}"/>
              </a:ext>
            </a:extLst>
          </p:cNvPr>
          <p:cNvSpPr>
            <a:spLocks noGrp="1"/>
          </p:cNvSpPr>
          <p:nvPr>
            <p:ph type="title"/>
          </p:nvPr>
        </p:nvSpPr>
        <p:spPr/>
        <p:txBody>
          <a:bodyPr/>
          <a:lstStyle/>
          <a:p>
            <a:r>
              <a:rPr lang="en-US" dirty="0"/>
              <a:t>Public Art</a:t>
            </a:r>
          </a:p>
        </p:txBody>
      </p:sp>
      <p:sp>
        <p:nvSpPr>
          <p:cNvPr id="3" name="Content Placeholder 2">
            <a:extLst>
              <a:ext uri="{FF2B5EF4-FFF2-40B4-BE49-F238E27FC236}">
                <a16:creationId xmlns:a16="http://schemas.microsoft.com/office/drawing/2014/main" id="{59AED9D8-6940-D74D-8388-BB2F493AF8A9}"/>
              </a:ext>
            </a:extLst>
          </p:cNvPr>
          <p:cNvSpPr>
            <a:spLocks noGrp="1"/>
          </p:cNvSpPr>
          <p:nvPr>
            <p:ph idx="1"/>
          </p:nvPr>
        </p:nvSpPr>
        <p:spPr/>
        <p:txBody>
          <a:bodyPr/>
          <a:lstStyle/>
          <a:p>
            <a:r>
              <a:rPr lang="en-GB" b="1" dirty="0" err="1"/>
              <a:t>MyMura</a:t>
            </a:r>
            <a:r>
              <a:rPr lang="en-GB" dirty="0" err="1"/>
              <a:t>l</a:t>
            </a:r>
            <a:r>
              <a:rPr lang="en-GB" dirty="0"/>
              <a:t> inspires, enables and normalizes the possibilities for new artworks among everyday settings. </a:t>
            </a:r>
          </a:p>
          <a:p>
            <a:r>
              <a:rPr lang="en-GB" dirty="0"/>
              <a:t>Thanks to support from Cockayne – Grants for the Arts (London Community Foundation), GLA Mayors Office and a Charity Auction donation from </a:t>
            </a:r>
            <a:r>
              <a:rPr lang="en-GB" dirty="0" err="1"/>
              <a:t>Stik</a:t>
            </a:r>
            <a:r>
              <a:rPr lang="en-GB" dirty="0"/>
              <a:t>, we are very pleased that </a:t>
            </a:r>
            <a:r>
              <a:rPr lang="en-GB" dirty="0" err="1"/>
              <a:t>MyMural</a:t>
            </a:r>
            <a:r>
              <a:rPr lang="en-GB" dirty="0"/>
              <a:t> launched in Acton. </a:t>
            </a:r>
          </a:p>
          <a:p>
            <a:r>
              <a:rPr lang="en-GB" dirty="0"/>
              <a:t>Artist Leonard </a:t>
            </a:r>
            <a:r>
              <a:rPr lang="en-GB" dirty="0" err="1"/>
              <a:t>Lesic</a:t>
            </a:r>
            <a:r>
              <a:rPr lang="en-GB" dirty="0"/>
              <a:t> was selected to create the first </a:t>
            </a:r>
            <a:r>
              <a:rPr lang="en-GB" dirty="0" err="1"/>
              <a:t>MyMural</a:t>
            </a:r>
            <a:r>
              <a:rPr lang="en-GB" dirty="0"/>
              <a:t>, having responded imaginatively to the brief, and we are very pleased to see a new and inspirational mural in Acton</a:t>
            </a:r>
          </a:p>
          <a:p>
            <a:r>
              <a:rPr lang="en-GB" dirty="0"/>
              <a:t>Mohammed, Reception:' I like it. It is nice. I 'd like to fly on a swan.'</a:t>
            </a:r>
          </a:p>
        </p:txBody>
      </p:sp>
    </p:spTree>
    <p:extLst>
      <p:ext uri="{BB962C8B-B14F-4D97-AF65-F5344CB8AC3E}">
        <p14:creationId xmlns:p14="http://schemas.microsoft.com/office/powerpoint/2010/main" val="26184992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CF25AAC-2B33-0F4A-A19D-65E2948AE985}"/>
              </a:ext>
            </a:extLst>
          </p:cNvPr>
          <p:cNvPicPr/>
          <p:nvPr/>
        </p:nvPicPr>
        <p:blipFill>
          <a:blip r:embed="rId2">
            <a:extLst>
              <a:ext uri="{28A0092B-C50C-407E-A947-70E740481C1C}">
                <a14:useLocalDpi xmlns:a14="http://schemas.microsoft.com/office/drawing/2010/main" val="0"/>
              </a:ext>
            </a:extLst>
          </a:blip>
          <a:stretch>
            <a:fillRect/>
          </a:stretch>
        </p:blipFill>
        <p:spPr>
          <a:xfrm>
            <a:off x="3357308" y="347472"/>
            <a:ext cx="8090980" cy="6080759"/>
          </a:xfrm>
          <a:prstGeom prst="rect">
            <a:avLst/>
          </a:prstGeom>
        </p:spPr>
      </p:pic>
    </p:spTree>
    <p:extLst>
      <p:ext uri="{BB962C8B-B14F-4D97-AF65-F5344CB8AC3E}">
        <p14:creationId xmlns:p14="http://schemas.microsoft.com/office/powerpoint/2010/main" val="28855724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B187D-A0DA-6244-8CD1-C14F8CC98C8A}"/>
              </a:ext>
            </a:extLst>
          </p:cNvPr>
          <p:cNvSpPr>
            <a:spLocks noGrp="1"/>
          </p:cNvSpPr>
          <p:nvPr>
            <p:ph type="title"/>
          </p:nvPr>
        </p:nvSpPr>
        <p:spPr/>
        <p:txBody>
          <a:bodyPr/>
          <a:lstStyle/>
          <a:p>
            <a:r>
              <a:rPr lang="en-GB" dirty="0"/>
              <a:t>North Acton Pavilion</a:t>
            </a:r>
            <a:endParaRPr lang="en-US" dirty="0"/>
          </a:p>
        </p:txBody>
      </p:sp>
      <p:sp>
        <p:nvSpPr>
          <p:cNvPr id="3" name="Content Placeholder 2">
            <a:extLst>
              <a:ext uri="{FF2B5EF4-FFF2-40B4-BE49-F238E27FC236}">
                <a16:creationId xmlns:a16="http://schemas.microsoft.com/office/drawing/2014/main" id="{77611315-E4AF-0349-A733-E5E2318DDA67}"/>
              </a:ext>
            </a:extLst>
          </p:cNvPr>
          <p:cNvSpPr>
            <a:spLocks noGrp="1"/>
          </p:cNvSpPr>
          <p:nvPr>
            <p:ph sz="half" idx="1"/>
          </p:nvPr>
        </p:nvSpPr>
        <p:spPr/>
        <p:txBody>
          <a:bodyPr/>
          <a:lstStyle/>
          <a:p>
            <a:pPr algn="just"/>
            <a:r>
              <a:rPr lang="en-GB" dirty="0"/>
              <a:t>This wonderful venue in a beautiful park location is a community asset from which to deliver projects from and to rent out. </a:t>
            </a:r>
          </a:p>
          <a:p>
            <a:pPr algn="just"/>
            <a:r>
              <a:rPr lang="en-GB" dirty="0"/>
              <a:t>Seeing the potential of this venue we invested in improvements: Painting, decorating, repairs, refurbishment and the equipping of the Pavilion, community hall, kitchen and café took place this year. </a:t>
            </a:r>
          </a:p>
          <a:p>
            <a:pPr marL="0" indent="0">
              <a:buNone/>
            </a:pPr>
            <a:endParaRPr lang="en-US" dirty="0"/>
          </a:p>
        </p:txBody>
      </p:sp>
      <p:pic>
        <p:nvPicPr>
          <p:cNvPr id="5" name="Content Placeholder 4">
            <a:extLst>
              <a:ext uri="{FF2B5EF4-FFF2-40B4-BE49-F238E27FC236}">
                <a16:creationId xmlns:a16="http://schemas.microsoft.com/office/drawing/2014/main" id="{03956D4F-E9A7-2047-BA80-D79E0F4CB458}"/>
              </a:ext>
            </a:extLst>
          </p:cNvPr>
          <p:cNvPicPr>
            <a:picLocks noGrp="1"/>
          </p:cNvPicPr>
          <p:nvPr>
            <p:ph sz="half" idx="2"/>
          </p:nvPr>
        </p:nvPicPr>
        <p:blipFill>
          <a:blip r:embed="rId2">
            <a:extLst>
              <a:ext uri="{28A0092B-C50C-407E-A947-70E740481C1C}">
                <a14:useLocalDpi xmlns:a14="http://schemas.microsoft.com/office/drawing/2010/main" val="0"/>
              </a:ext>
            </a:extLst>
          </a:blip>
          <a:stretch>
            <a:fillRect/>
          </a:stretch>
        </p:blipFill>
        <p:spPr>
          <a:xfrm>
            <a:off x="7191375" y="2397324"/>
            <a:ext cx="4313238" cy="3234928"/>
          </a:xfrm>
          <a:prstGeom prst="rect">
            <a:avLst/>
          </a:prstGeom>
        </p:spPr>
      </p:pic>
    </p:spTree>
    <p:extLst>
      <p:ext uri="{BB962C8B-B14F-4D97-AF65-F5344CB8AC3E}">
        <p14:creationId xmlns:p14="http://schemas.microsoft.com/office/powerpoint/2010/main" val="6380616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6534B5A-957A-0641-840D-E8A891AA00A3}"/>
              </a:ext>
            </a:extLst>
          </p:cNvPr>
          <p:cNvPicPr>
            <a:picLocks noChangeAspect="1"/>
          </p:cNvPicPr>
          <p:nvPr/>
        </p:nvPicPr>
        <p:blipFill>
          <a:blip r:embed="rId2"/>
          <a:stretch>
            <a:fillRect/>
          </a:stretch>
        </p:blipFill>
        <p:spPr>
          <a:xfrm>
            <a:off x="3283526" y="324716"/>
            <a:ext cx="8278091" cy="6208568"/>
          </a:xfrm>
          <a:prstGeom prst="rect">
            <a:avLst/>
          </a:prstGeom>
        </p:spPr>
      </p:pic>
    </p:spTree>
    <p:extLst>
      <p:ext uri="{BB962C8B-B14F-4D97-AF65-F5344CB8AC3E}">
        <p14:creationId xmlns:p14="http://schemas.microsoft.com/office/powerpoint/2010/main" val="39480905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B9937-5DCF-8849-9F64-711AA30FAD4C}"/>
              </a:ext>
            </a:extLst>
          </p:cNvPr>
          <p:cNvSpPr>
            <a:spLocks noGrp="1"/>
          </p:cNvSpPr>
          <p:nvPr>
            <p:ph type="title"/>
          </p:nvPr>
        </p:nvSpPr>
        <p:spPr/>
        <p:txBody>
          <a:bodyPr/>
          <a:lstStyle/>
          <a:p>
            <a:r>
              <a:rPr lang="en-US" dirty="0"/>
              <a:t>Projects</a:t>
            </a:r>
          </a:p>
        </p:txBody>
      </p:sp>
      <p:sp>
        <p:nvSpPr>
          <p:cNvPr id="3" name="Content Placeholder 2">
            <a:extLst>
              <a:ext uri="{FF2B5EF4-FFF2-40B4-BE49-F238E27FC236}">
                <a16:creationId xmlns:a16="http://schemas.microsoft.com/office/drawing/2014/main" id="{177CC670-8E98-D543-BAFB-22BD1E881A5B}"/>
              </a:ext>
            </a:extLst>
          </p:cNvPr>
          <p:cNvSpPr>
            <a:spLocks noGrp="1"/>
          </p:cNvSpPr>
          <p:nvPr>
            <p:ph idx="1"/>
          </p:nvPr>
        </p:nvSpPr>
        <p:spPr/>
        <p:txBody>
          <a:bodyPr>
            <a:normAutofit fontScale="85000" lnSpcReduction="20000"/>
          </a:bodyPr>
          <a:lstStyle/>
          <a:p>
            <a:pPr lvl="0"/>
            <a:r>
              <a:rPr lang="en-GB" dirty="0"/>
              <a:t>Community projects</a:t>
            </a:r>
          </a:p>
          <a:p>
            <a:pPr lvl="1"/>
            <a:r>
              <a:rPr lang="en-GB" dirty="0"/>
              <a:t>Citizen 2020</a:t>
            </a:r>
          </a:p>
          <a:p>
            <a:pPr lvl="1"/>
            <a:r>
              <a:rPr lang="en-GB" dirty="0"/>
              <a:t>The Journey</a:t>
            </a:r>
            <a:endParaRPr lang="en-GB" i="1" dirty="0"/>
          </a:p>
          <a:p>
            <a:pPr lvl="0"/>
            <a:r>
              <a:rPr lang="en-GB" dirty="0"/>
              <a:t>Youth projects</a:t>
            </a:r>
          </a:p>
          <a:p>
            <a:pPr lvl="1"/>
            <a:r>
              <a:rPr lang="en-US" dirty="0"/>
              <a:t>C2020Youth</a:t>
            </a:r>
            <a:endParaRPr lang="en-GB" i="1" dirty="0"/>
          </a:p>
          <a:p>
            <a:pPr lvl="0"/>
            <a:r>
              <a:rPr lang="en-GB" dirty="0"/>
              <a:t>Eco-Arts projects</a:t>
            </a:r>
          </a:p>
          <a:p>
            <a:pPr lvl="1"/>
            <a:r>
              <a:rPr lang="en-GB" dirty="0"/>
              <a:t>Greening South Acton</a:t>
            </a:r>
          </a:p>
          <a:p>
            <a:r>
              <a:rPr lang="en-GB" dirty="0"/>
              <a:t>EU projects</a:t>
            </a:r>
          </a:p>
          <a:p>
            <a:pPr lvl="1"/>
            <a:r>
              <a:rPr lang="en-GB" dirty="0"/>
              <a:t>ERASMUS + WHY? - WE HEAR YOU.</a:t>
            </a:r>
            <a:endParaRPr lang="en-GB" i="1" dirty="0"/>
          </a:p>
          <a:p>
            <a:pPr lvl="1"/>
            <a:r>
              <a:rPr lang="en-GB" dirty="0"/>
              <a:t>SIMRA</a:t>
            </a:r>
          </a:p>
          <a:p>
            <a:r>
              <a:rPr lang="en-GB" dirty="0"/>
              <a:t>Community engagement</a:t>
            </a:r>
          </a:p>
          <a:p>
            <a:pPr lvl="1"/>
            <a:r>
              <a:rPr lang="en-US" dirty="0"/>
              <a:t>Open House</a:t>
            </a:r>
            <a:endParaRPr lang="en-GB" dirty="0"/>
          </a:p>
          <a:p>
            <a:endParaRPr lang="en-GB" dirty="0"/>
          </a:p>
          <a:p>
            <a:pPr lvl="1"/>
            <a:endParaRPr lang="en-GB" i="1" dirty="0"/>
          </a:p>
          <a:p>
            <a:endParaRPr lang="en-US" dirty="0"/>
          </a:p>
        </p:txBody>
      </p:sp>
    </p:spTree>
    <p:extLst>
      <p:ext uri="{BB962C8B-B14F-4D97-AF65-F5344CB8AC3E}">
        <p14:creationId xmlns:p14="http://schemas.microsoft.com/office/powerpoint/2010/main" val="29641875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7B4FA-004F-B546-A0A6-63E3651776B1}"/>
              </a:ext>
            </a:extLst>
          </p:cNvPr>
          <p:cNvSpPr>
            <a:spLocks noGrp="1"/>
          </p:cNvSpPr>
          <p:nvPr>
            <p:ph type="title"/>
          </p:nvPr>
        </p:nvSpPr>
        <p:spPr/>
        <p:txBody>
          <a:bodyPr/>
          <a:lstStyle/>
          <a:p>
            <a:r>
              <a:rPr lang="en-GB" dirty="0"/>
              <a:t>Citizen 2020</a:t>
            </a:r>
            <a:endParaRPr lang="en-US" dirty="0"/>
          </a:p>
        </p:txBody>
      </p:sp>
      <p:sp>
        <p:nvSpPr>
          <p:cNvPr id="3" name="Content Placeholder 2">
            <a:extLst>
              <a:ext uri="{FF2B5EF4-FFF2-40B4-BE49-F238E27FC236}">
                <a16:creationId xmlns:a16="http://schemas.microsoft.com/office/drawing/2014/main" id="{13D43B05-A58F-7449-B0B6-39286FECCF33}"/>
              </a:ext>
            </a:extLst>
          </p:cNvPr>
          <p:cNvSpPr>
            <a:spLocks noGrp="1"/>
          </p:cNvSpPr>
          <p:nvPr>
            <p:ph sz="half" idx="1"/>
          </p:nvPr>
        </p:nvSpPr>
        <p:spPr/>
        <p:txBody>
          <a:bodyPr/>
          <a:lstStyle/>
          <a:p>
            <a:r>
              <a:rPr lang="en-GB" dirty="0"/>
              <a:t>Understanding. Integration. Participation. Diversity. Creativity. Community. Identity. Culture. Belonging. Citizenship. Memory. This is Citizen 2020.</a:t>
            </a:r>
          </a:p>
          <a:p>
            <a:r>
              <a:rPr lang="en-GB" dirty="0"/>
              <a:t>“</a:t>
            </a:r>
            <a:r>
              <a:rPr lang="en-GB" i="1" dirty="0"/>
              <a:t>Be free to belong. Belonging. Freedom. Creative expressions. Thanks to all for the insightful conversations and creations.” Project participant.</a:t>
            </a:r>
            <a:endParaRPr lang="en-GB" dirty="0"/>
          </a:p>
          <a:p>
            <a:endParaRPr lang="en-US" dirty="0"/>
          </a:p>
        </p:txBody>
      </p:sp>
      <p:pic>
        <p:nvPicPr>
          <p:cNvPr id="6" name="Content Placeholder 5">
            <a:extLst>
              <a:ext uri="{FF2B5EF4-FFF2-40B4-BE49-F238E27FC236}">
                <a16:creationId xmlns:a16="http://schemas.microsoft.com/office/drawing/2014/main" id="{FF217506-08D2-B24E-B8A4-34EBBD3DB740}"/>
              </a:ext>
            </a:extLst>
          </p:cNvPr>
          <p:cNvPicPr>
            <a:picLocks noGrp="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7855527" y="2133600"/>
            <a:ext cx="2971800" cy="3777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94889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538D0D5-5F1A-D847-9A9B-049C01317634}"/>
              </a:ext>
            </a:extLst>
          </p:cNvPr>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3129280" y="310896"/>
            <a:ext cx="8776208" cy="6272784"/>
          </a:xfrm>
          <a:prstGeom prst="rect">
            <a:avLst/>
          </a:prstGeom>
        </p:spPr>
      </p:pic>
    </p:spTree>
    <p:extLst>
      <p:ext uri="{BB962C8B-B14F-4D97-AF65-F5344CB8AC3E}">
        <p14:creationId xmlns:p14="http://schemas.microsoft.com/office/powerpoint/2010/main" val="13590787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B9CCE-7ED5-E44D-AFDD-46E0C41539CF}"/>
              </a:ext>
            </a:extLst>
          </p:cNvPr>
          <p:cNvSpPr>
            <a:spLocks noGrp="1"/>
          </p:cNvSpPr>
          <p:nvPr>
            <p:ph type="title"/>
          </p:nvPr>
        </p:nvSpPr>
        <p:spPr/>
        <p:txBody>
          <a:bodyPr/>
          <a:lstStyle/>
          <a:p>
            <a:r>
              <a:rPr lang="en-US" dirty="0"/>
              <a:t>The Journey</a:t>
            </a:r>
          </a:p>
        </p:txBody>
      </p:sp>
      <p:sp>
        <p:nvSpPr>
          <p:cNvPr id="3" name="Content Placeholder 2">
            <a:extLst>
              <a:ext uri="{FF2B5EF4-FFF2-40B4-BE49-F238E27FC236}">
                <a16:creationId xmlns:a16="http://schemas.microsoft.com/office/drawing/2014/main" id="{DF369FA6-D11C-ED47-A74B-69D40B04CF9C}"/>
              </a:ext>
            </a:extLst>
          </p:cNvPr>
          <p:cNvSpPr>
            <a:spLocks noGrp="1"/>
          </p:cNvSpPr>
          <p:nvPr>
            <p:ph sz="half" idx="1"/>
          </p:nvPr>
        </p:nvSpPr>
        <p:spPr/>
        <p:txBody>
          <a:bodyPr>
            <a:normAutofit fontScale="92500" lnSpcReduction="10000"/>
          </a:bodyPr>
          <a:lstStyle/>
          <a:p>
            <a:pPr marL="0" indent="0">
              <a:buNone/>
            </a:pPr>
            <a:r>
              <a:rPr lang="en-GB" dirty="0"/>
              <a:t>This community project aimed to:</a:t>
            </a:r>
          </a:p>
          <a:p>
            <a:pPr lvl="0"/>
            <a:r>
              <a:rPr lang="en-GB" dirty="0"/>
              <a:t>Involve South Acton residents in making a major contribution to Acton Carnival.</a:t>
            </a:r>
            <a:endParaRPr lang="en-GB" i="1" dirty="0"/>
          </a:p>
          <a:p>
            <a:pPr lvl="0"/>
            <a:r>
              <a:rPr lang="en-GB" dirty="0"/>
              <a:t>Provide creative activities for children &amp; young people.</a:t>
            </a:r>
            <a:endParaRPr lang="en-GB" i="1" dirty="0"/>
          </a:p>
          <a:p>
            <a:pPr lvl="0"/>
            <a:r>
              <a:rPr lang="en-GB" dirty="0"/>
              <a:t>Celebrate South Acton contribution to this community led festival.</a:t>
            </a:r>
            <a:endParaRPr lang="en-GB" i="1" dirty="0"/>
          </a:p>
          <a:p>
            <a:r>
              <a:rPr lang="en-GB" dirty="0"/>
              <a:t>“Lovely to see you. Was a nice day of UNITY.  Well done to you and all those involved in making it possible.  Keep up the good work.” Event participant</a:t>
            </a:r>
            <a:endParaRPr lang="en-US" dirty="0"/>
          </a:p>
        </p:txBody>
      </p:sp>
      <p:pic>
        <p:nvPicPr>
          <p:cNvPr id="5" name="Content Placeholder 4">
            <a:extLst>
              <a:ext uri="{FF2B5EF4-FFF2-40B4-BE49-F238E27FC236}">
                <a16:creationId xmlns:a16="http://schemas.microsoft.com/office/drawing/2014/main" id="{229ED987-B60C-B44B-A417-232E6CFB4DA3}"/>
              </a:ext>
            </a:extLst>
          </p:cNvPr>
          <p:cNvPicPr>
            <a:picLocks noGrp="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191375" y="2399928"/>
            <a:ext cx="4313238" cy="3229719"/>
          </a:xfrm>
          <a:prstGeom prst="rect">
            <a:avLst/>
          </a:prstGeom>
        </p:spPr>
      </p:pic>
    </p:spTree>
    <p:extLst>
      <p:ext uri="{BB962C8B-B14F-4D97-AF65-F5344CB8AC3E}">
        <p14:creationId xmlns:p14="http://schemas.microsoft.com/office/powerpoint/2010/main" val="3565617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80A9-AFF8-F143-ACCD-61FBA640A13F}"/>
              </a:ext>
            </a:extLst>
          </p:cNvPr>
          <p:cNvSpPr>
            <a:spLocks noGrp="1"/>
          </p:cNvSpPr>
          <p:nvPr>
            <p:ph type="title"/>
          </p:nvPr>
        </p:nvSpPr>
        <p:spPr/>
        <p:txBody>
          <a:bodyPr/>
          <a:lstStyle/>
          <a:p>
            <a:r>
              <a:rPr lang="en-US" dirty="0"/>
              <a:t>C2020 Youth</a:t>
            </a:r>
          </a:p>
        </p:txBody>
      </p:sp>
      <p:sp>
        <p:nvSpPr>
          <p:cNvPr id="3" name="Content Placeholder 2">
            <a:extLst>
              <a:ext uri="{FF2B5EF4-FFF2-40B4-BE49-F238E27FC236}">
                <a16:creationId xmlns:a16="http://schemas.microsoft.com/office/drawing/2014/main" id="{AB973C45-3CC4-5E44-8E64-E1DE5E8C8895}"/>
              </a:ext>
            </a:extLst>
          </p:cNvPr>
          <p:cNvSpPr>
            <a:spLocks noGrp="1"/>
          </p:cNvSpPr>
          <p:nvPr>
            <p:ph sz="half" idx="1"/>
          </p:nvPr>
        </p:nvSpPr>
        <p:spPr/>
        <p:txBody>
          <a:bodyPr>
            <a:normAutofit fontScale="92500" lnSpcReduction="20000"/>
          </a:bodyPr>
          <a:lstStyle/>
          <a:p>
            <a:r>
              <a:rPr lang="en-GB" dirty="0"/>
              <a:t>Memories and stories of young people emerged. Working with our Youth group partners underpinned by Brian de Lords Double Helix discussions and explorations around inclusive identity. </a:t>
            </a:r>
          </a:p>
          <a:p>
            <a:r>
              <a:rPr lang="en-GB" dirty="0"/>
              <a:t>Art was generated by the Living Room young people working with artist Cameron Gill; </a:t>
            </a:r>
            <a:r>
              <a:rPr lang="en-GB" dirty="0" err="1"/>
              <a:t>Berrymede</a:t>
            </a:r>
            <a:r>
              <a:rPr lang="en-GB" dirty="0"/>
              <a:t> Year 6 students with artist Rosie Wyllie; WAPPY literary arts led by Grace Quansah; Bollo Brook Youth worked with Yasmin Dosanjh; &amp; youth drop in art workshops, all of which were exhibited in the Belonging exhibition at W3 gallery.</a:t>
            </a:r>
            <a:endParaRPr lang="en-US" dirty="0"/>
          </a:p>
        </p:txBody>
      </p:sp>
      <p:pic>
        <p:nvPicPr>
          <p:cNvPr id="5" name="Content Placeholder 4">
            <a:extLst>
              <a:ext uri="{FF2B5EF4-FFF2-40B4-BE49-F238E27FC236}">
                <a16:creationId xmlns:a16="http://schemas.microsoft.com/office/drawing/2014/main" id="{8D8320F2-2623-214C-A52A-3A97F5D6F2BE}"/>
              </a:ext>
            </a:extLst>
          </p:cNvPr>
          <p:cNvPicPr>
            <a:picLocks noGrp="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191375" y="2398746"/>
            <a:ext cx="4313238" cy="3232083"/>
          </a:xfrm>
          <a:prstGeom prst="rect">
            <a:avLst/>
          </a:prstGeom>
        </p:spPr>
      </p:pic>
    </p:spTree>
    <p:extLst>
      <p:ext uri="{BB962C8B-B14F-4D97-AF65-F5344CB8AC3E}">
        <p14:creationId xmlns:p14="http://schemas.microsoft.com/office/powerpoint/2010/main" val="36164188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609A1-2EEF-B74C-919A-CD07C883FEF4}"/>
              </a:ext>
            </a:extLst>
          </p:cNvPr>
          <p:cNvSpPr>
            <a:spLocks noGrp="1"/>
          </p:cNvSpPr>
          <p:nvPr>
            <p:ph type="title"/>
          </p:nvPr>
        </p:nvSpPr>
        <p:spPr/>
        <p:txBody>
          <a:bodyPr/>
          <a:lstStyle/>
          <a:p>
            <a:r>
              <a:rPr lang="en-US" dirty="0"/>
              <a:t>Greening South Acton</a:t>
            </a:r>
          </a:p>
        </p:txBody>
      </p:sp>
      <p:sp>
        <p:nvSpPr>
          <p:cNvPr id="3" name="Content Placeholder 2">
            <a:extLst>
              <a:ext uri="{FF2B5EF4-FFF2-40B4-BE49-F238E27FC236}">
                <a16:creationId xmlns:a16="http://schemas.microsoft.com/office/drawing/2014/main" id="{8A150E75-FA5C-C549-B837-C07CBA6A3647}"/>
              </a:ext>
            </a:extLst>
          </p:cNvPr>
          <p:cNvSpPr>
            <a:spLocks noGrp="1"/>
          </p:cNvSpPr>
          <p:nvPr>
            <p:ph sz="half" idx="1"/>
          </p:nvPr>
        </p:nvSpPr>
        <p:spPr/>
        <p:txBody>
          <a:bodyPr/>
          <a:lstStyle/>
          <a:p>
            <a:r>
              <a:rPr lang="en-GB" dirty="0"/>
              <a:t>The community gardening attracted interest from local residents, some of whom got stuck in to the digging and planting, others helping out with watering.</a:t>
            </a:r>
          </a:p>
          <a:p>
            <a:r>
              <a:rPr lang="en-GB" dirty="0"/>
              <a:t>School &amp; community herb planting in the raised beds, and the orchard planting in South Acton.</a:t>
            </a:r>
            <a:endParaRPr lang="en-US" dirty="0"/>
          </a:p>
        </p:txBody>
      </p:sp>
      <p:pic>
        <p:nvPicPr>
          <p:cNvPr id="5" name="Content Placeholder 4">
            <a:extLst>
              <a:ext uri="{FF2B5EF4-FFF2-40B4-BE49-F238E27FC236}">
                <a16:creationId xmlns:a16="http://schemas.microsoft.com/office/drawing/2014/main" id="{3723C091-E61F-1B43-9E74-2609E1C62AE9}"/>
              </a:ext>
            </a:extLst>
          </p:cNvPr>
          <p:cNvPicPr>
            <a:picLocks noGrp="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169727" y="2133599"/>
            <a:ext cx="4073237" cy="3269673"/>
          </a:xfrm>
          <a:prstGeom prst="rect">
            <a:avLst/>
          </a:prstGeom>
        </p:spPr>
      </p:pic>
    </p:spTree>
    <p:extLst>
      <p:ext uri="{BB962C8B-B14F-4D97-AF65-F5344CB8AC3E}">
        <p14:creationId xmlns:p14="http://schemas.microsoft.com/office/powerpoint/2010/main" val="24870904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AAE2B-51CF-064C-BE3A-C6E3E29536AF}"/>
              </a:ext>
            </a:extLst>
          </p:cNvPr>
          <p:cNvSpPr>
            <a:spLocks noGrp="1"/>
          </p:cNvSpPr>
          <p:nvPr>
            <p:ph type="title"/>
          </p:nvPr>
        </p:nvSpPr>
        <p:spPr/>
        <p:txBody>
          <a:bodyPr/>
          <a:lstStyle/>
          <a:p>
            <a:r>
              <a:rPr lang="en-US" dirty="0"/>
              <a:t>SIMRA</a:t>
            </a:r>
          </a:p>
        </p:txBody>
      </p:sp>
      <p:sp>
        <p:nvSpPr>
          <p:cNvPr id="3" name="Content Placeholder 2">
            <a:extLst>
              <a:ext uri="{FF2B5EF4-FFF2-40B4-BE49-F238E27FC236}">
                <a16:creationId xmlns:a16="http://schemas.microsoft.com/office/drawing/2014/main" id="{6E051F5F-FD27-984D-A3FC-14803AC92AA1}"/>
              </a:ext>
            </a:extLst>
          </p:cNvPr>
          <p:cNvSpPr>
            <a:spLocks noGrp="1"/>
          </p:cNvSpPr>
          <p:nvPr>
            <p:ph sz="half" idx="1"/>
          </p:nvPr>
        </p:nvSpPr>
        <p:spPr/>
        <p:txBody>
          <a:bodyPr>
            <a:normAutofit lnSpcReduction="10000"/>
          </a:bodyPr>
          <a:lstStyle/>
          <a:p>
            <a:pPr algn="just"/>
            <a:r>
              <a:rPr lang="en-GB" dirty="0"/>
              <a:t>The SIMRA project community partner training evolved into the partners delivering the project to migrant women and girls at the Centre for Armenian Information and Advice, </a:t>
            </a:r>
            <a:r>
              <a:rPr lang="en-GB" dirty="0" err="1"/>
              <a:t>Berrymede</a:t>
            </a:r>
            <a:r>
              <a:rPr lang="en-GB" dirty="0"/>
              <a:t> Junior school and with Afghan International Academy, Education and Skills Development Group (ESDEG), ARK Space and </a:t>
            </a:r>
            <a:r>
              <a:rPr lang="en-GB" dirty="0" err="1"/>
              <a:t>Hikayetna</a:t>
            </a:r>
            <a:r>
              <a:rPr lang="en-GB" dirty="0"/>
              <a:t>. Each community partner delivered the project in different ways that targeted their niche community.</a:t>
            </a:r>
            <a:endParaRPr lang="en-US" dirty="0"/>
          </a:p>
        </p:txBody>
      </p:sp>
      <p:pic>
        <p:nvPicPr>
          <p:cNvPr id="5" name="Content Placeholder 4">
            <a:extLst>
              <a:ext uri="{FF2B5EF4-FFF2-40B4-BE49-F238E27FC236}">
                <a16:creationId xmlns:a16="http://schemas.microsoft.com/office/drawing/2014/main" id="{B8487E66-AAB0-464B-B0D1-E8062F30B2B7}"/>
              </a:ext>
            </a:extLst>
          </p:cNvPr>
          <p:cNvPicPr>
            <a:picLocks noGrp="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7190747" y="2286000"/>
            <a:ext cx="4313864" cy="3429000"/>
          </a:xfrm>
          <a:prstGeom prst="rect">
            <a:avLst/>
          </a:prstGeom>
          <a:noFill/>
          <a:ln>
            <a:noFill/>
          </a:ln>
        </p:spPr>
      </p:pic>
    </p:spTree>
    <p:extLst>
      <p:ext uri="{BB962C8B-B14F-4D97-AF65-F5344CB8AC3E}">
        <p14:creationId xmlns:p14="http://schemas.microsoft.com/office/powerpoint/2010/main" val="19362048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19B86-374F-2E4E-9A83-1589BF72DDE3}"/>
              </a:ext>
            </a:extLst>
          </p:cNvPr>
          <p:cNvSpPr>
            <a:spLocks noGrp="1"/>
          </p:cNvSpPr>
          <p:nvPr>
            <p:ph type="title"/>
          </p:nvPr>
        </p:nvSpPr>
        <p:spPr/>
        <p:txBody>
          <a:bodyPr/>
          <a:lstStyle/>
          <a:p>
            <a:r>
              <a:rPr lang="en-US" b="1" dirty="0"/>
              <a:t>WHY? - WE HEAR YOU</a:t>
            </a:r>
            <a:br>
              <a:rPr lang="en-GB" i="1" dirty="0"/>
            </a:br>
            <a:endParaRPr lang="en-US" dirty="0"/>
          </a:p>
        </p:txBody>
      </p:sp>
      <p:sp>
        <p:nvSpPr>
          <p:cNvPr id="3" name="Content Placeholder 2">
            <a:extLst>
              <a:ext uri="{FF2B5EF4-FFF2-40B4-BE49-F238E27FC236}">
                <a16:creationId xmlns:a16="http://schemas.microsoft.com/office/drawing/2014/main" id="{CB471DF4-2831-554D-8882-8B5C24168A70}"/>
              </a:ext>
            </a:extLst>
          </p:cNvPr>
          <p:cNvSpPr>
            <a:spLocks noGrp="1"/>
          </p:cNvSpPr>
          <p:nvPr>
            <p:ph sz="half" idx="1"/>
          </p:nvPr>
        </p:nvSpPr>
        <p:spPr/>
        <p:txBody>
          <a:bodyPr/>
          <a:lstStyle/>
          <a:p>
            <a:pPr algn="just"/>
            <a:r>
              <a:rPr lang="en-GB" dirty="0"/>
              <a:t>WHY? addressed issues relating to marginalized young people and democracy through on-line training courses for professionals to share across Europe.</a:t>
            </a:r>
          </a:p>
          <a:p>
            <a:pPr algn="just"/>
            <a:r>
              <a:rPr lang="en-GB" dirty="0"/>
              <a:t>The database of youth engagement projects is now accessible across Europe.</a:t>
            </a:r>
          </a:p>
          <a:p>
            <a:pPr algn="just"/>
            <a:r>
              <a:rPr lang="en-US" dirty="0"/>
              <a:t>Link to project https://</a:t>
            </a:r>
            <a:r>
              <a:rPr lang="en-US" dirty="0" err="1"/>
              <a:t>www.whywehearyou.eu</a:t>
            </a:r>
            <a:r>
              <a:rPr lang="en-US" dirty="0"/>
              <a:t>/</a:t>
            </a:r>
          </a:p>
        </p:txBody>
      </p:sp>
      <p:pic>
        <p:nvPicPr>
          <p:cNvPr id="5" name="image18.jpeg">
            <a:extLst>
              <a:ext uri="{FF2B5EF4-FFF2-40B4-BE49-F238E27FC236}">
                <a16:creationId xmlns:a16="http://schemas.microsoft.com/office/drawing/2014/main" id="{4AC2B542-0AE0-9543-8966-1F7CBD02132B}"/>
              </a:ext>
            </a:extLst>
          </p:cNvPr>
          <p:cNvPicPr>
            <a:picLocks noGrp="1"/>
          </p:cNvPicPr>
          <p:nvPr>
            <p:ph sz="half" idx="2"/>
          </p:nvPr>
        </p:nvPicPr>
        <p:blipFill>
          <a:blip r:embed="rId2" cstate="print"/>
          <a:stretch>
            <a:fillRect/>
          </a:stretch>
        </p:blipFill>
        <p:spPr>
          <a:xfrm>
            <a:off x="7191375" y="2397324"/>
            <a:ext cx="4313238" cy="3234928"/>
          </a:xfrm>
          <a:prstGeom prst="rect">
            <a:avLst/>
          </a:prstGeom>
        </p:spPr>
      </p:pic>
    </p:spTree>
    <p:extLst>
      <p:ext uri="{BB962C8B-B14F-4D97-AF65-F5344CB8AC3E}">
        <p14:creationId xmlns:p14="http://schemas.microsoft.com/office/powerpoint/2010/main" val="28529317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374DE-8830-9544-8062-254071450463}"/>
              </a:ext>
            </a:extLst>
          </p:cNvPr>
          <p:cNvSpPr>
            <a:spLocks noGrp="1"/>
          </p:cNvSpPr>
          <p:nvPr>
            <p:ph type="title"/>
          </p:nvPr>
        </p:nvSpPr>
        <p:spPr/>
        <p:txBody>
          <a:bodyPr/>
          <a:lstStyle/>
          <a:p>
            <a:r>
              <a:rPr lang="en-US" dirty="0"/>
              <a:t>Open House</a:t>
            </a:r>
          </a:p>
        </p:txBody>
      </p:sp>
      <p:sp>
        <p:nvSpPr>
          <p:cNvPr id="3" name="Content Placeholder 2">
            <a:extLst>
              <a:ext uri="{FF2B5EF4-FFF2-40B4-BE49-F238E27FC236}">
                <a16:creationId xmlns:a16="http://schemas.microsoft.com/office/drawing/2014/main" id="{B5E3EA82-D4E2-A94C-BC28-5E227FA598CC}"/>
              </a:ext>
            </a:extLst>
          </p:cNvPr>
          <p:cNvSpPr>
            <a:spLocks noGrp="1"/>
          </p:cNvSpPr>
          <p:nvPr>
            <p:ph sz="half" idx="1"/>
          </p:nvPr>
        </p:nvSpPr>
        <p:spPr/>
        <p:txBody>
          <a:bodyPr/>
          <a:lstStyle/>
          <a:p>
            <a:r>
              <a:rPr lang="en-GB" dirty="0"/>
              <a:t>‘Exploring Old Oak and Oak Royal’ we developed interactive urban encounters culminating in two days of delivery over three sites.</a:t>
            </a:r>
          </a:p>
          <a:p>
            <a:r>
              <a:rPr lang="en-GB" dirty="0"/>
              <a:t>One of the sites: ACE Café.</a:t>
            </a:r>
            <a:endParaRPr lang="en-US" dirty="0"/>
          </a:p>
        </p:txBody>
      </p:sp>
      <p:pic>
        <p:nvPicPr>
          <p:cNvPr id="5" name="Content Placeholder 4">
            <a:extLst>
              <a:ext uri="{FF2B5EF4-FFF2-40B4-BE49-F238E27FC236}">
                <a16:creationId xmlns:a16="http://schemas.microsoft.com/office/drawing/2014/main" id="{41DFA986-DE29-4845-9257-C890456448E3}"/>
              </a:ext>
            </a:extLst>
          </p:cNvPr>
          <p:cNvPicPr>
            <a:picLocks noGrp="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191375" y="2439258"/>
            <a:ext cx="4313238" cy="3151059"/>
          </a:xfrm>
          <a:prstGeom prst="rect">
            <a:avLst/>
          </a:prstGeom>
        </p:spPr>
      </p:pic>
    </p:spTree>
    <p:extLst>
      <p:ext uri="{BB962C8B-B14F-4D97-AF65-F5344CB8AC3E}">
        <p14:creationId xmlns:p14="http://schemas.microsoft.com/office/powerpoint/2010/main" val="3117686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F567F-EC3C-9647-B0D0-7FF090FD50E8}"/>
              </a:ext>
            </a:extLst>
          </p:cNvPr>
          <p:cNvSpPr>
            <a:spLocks noGrp="1"/>
          </p:cNvSpPr>
          <p:nvPr>
            <p:ph type="title"/>
          </p:nvPr>
        </p:nvSpPr>
        <p:spPr/>
        <p:txBody>
          <a:bodyPr/>
          <a:lstStyle/>
          <a:p>
            <a:r>
              <a:rPr lang="en-GB" dirty="0"/>
              <a:t>Acton Carnival 2019</a:t>
            </a:r>
            <a:br>
              <a:rPr lang="en-GB" dirty="0"/>
            </a:br>
            <a:endParaRPr lang="en-US" dirty="0"/>
          </a:p>
        </p:txBody>
      </p:sp>
      <p:sp>
        <p:nvSpPr>
          <p:cNvPr id="3" name="Content Placeholder 2">
            <a:extLst>
              <a:ext uri="{FF2B5EF4-FFF2-40B4-BE49-F238E27FC236}">
                <a16:creationId xmlns:a16="http://schemas.microsoft.com/office/drawing/2014/main" id="{74744684-8977-5140-AC22-0F35022CD7F4}"/>
              </a:ext>
            </a:extLst>
          </p:cNvPr>
          <p:cNvSpPr>
            <a:spLocks noGrp="1"/>
          </p:cNvSpPr>
          <p:nvPr>
            <p:ph sz="half" idx="1"/>
          </p:nvPr>
        </p:nvSpPr>
        <p:spPr/>
        <p:txBody>
          <a:bodyPr/>
          <a:lstStyle/>
          <a:p>
            <a:pPr algn="just"/>
            <a:r>
              <a:rPr lang="en-US" dirty="0"/>
              <a:t>Months in the making, this years community carnival was enjoyed by all.</a:t>
            </a:r>
          </a:p>
          <a:p>
            <a:pPr algn="just"/>
            <a:r>
              <a:rPr lang="en-US" dirty="0" err="1"/>
              <a:t>ARTification</a:t>
            </a:r>
            <a:r>
              <a:rPr lang="en-US" dirty="0"/>
              <a:t>, </a:t>
            </a:r>
            <a:r>
              <a:rPr lang="en-GB" dirty="0"/>
              <a:t>Ealing Events Team, , </a:t>
            </a:r>
            <a:r>
              <a:rPr lang="en-GB" dirty="0" err="1"/>
              <a:t>Tippa</a:t>
            </a:r>
            <a:r>
              <a:rPr lang="en-GB" dirty="0"/>
              <a:t> Audio, Bollo Youth Centre, costume bands, stewards, performers, singers, dancers, stage acts hosted by </a:t>
            </a:r>
            <a:r>
              <a:rPr lang="en-US" dirty="0"/>
              <a:t>BBC 1Xtra’s </a:t>
            </a:r>
            <a:r>
              <a:rPr lang="en-US" dirty="0" err="1"/>
              <a:t>Seani</a:t>
            </a:r>
            <a:r>
              <a:rPr lang="en-US" dirty="0"/>
              <a:t> B</a:t>
            </a:r>
            <a:r>
              <a:rPr lang="en-GB" dirty="0"/>
              <a:t>, sound system, arts &amp; community stalls, children’s &amp; youth activities, festival food et al made the day a success.</a:t>
            </a:r>
            <a:endParaRPr lang="en-US" dirty="0"/>
          </a:p>
        </p:txBody>
      </p:sp>
      <p:pic>
        <p:nvPicPr>
          <p:cNvPr id="5" name="Content Placeholder 4">
            <a:extLst>
              <a:ext uri="{FF2B5EF4-FFF2-40B4-BE49-F238E27FC236}">
                <a16:creationId xmlns:a16="http://schemas.microsoft.com/office/drawing/2014/main" id="{EA456C96-2CFB-784C-BF89-540C2DB33021}"/>
              </a:ext>
            </a:extLst>
          </p:cNvPr>
          <p:cNvPicPr>
            <a:picLocks noGrp="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7191375" y="2398623"/>
            <a:ext cx="4313238" cy="3232330"/>
          </a:xfrm>
          <a:prstGeom prst="rect">
            <a:avLst/>
          </a:prstGeom>
          <a:noFill/>
          <a:ln>
            <a:noFill/>
          </a:ln>
        </p:spPr>
      </p:pic>
    </p:spTree>
    <p:extLst>
      <p:ext uri="{BB962C8B-B14F-4D97-AF65-F5344CB8AC3E}">
        <p14:creationId xmlns:p14="http://schemas.microsoft.com/office/powerpoint/2010/main" val="38397007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EA216-90A1-414B-8656-C49CE4BE1C26}"/>
              </a:ext>
            </a:extLst>
          </p:cNvPr>
          <p:cNvSpPr>
            <a:spLocks noGrp="1"/>
          </p:cNvSpPr>
          <p:nvPr>
            <p:ph type="title"/>
          </p:nvPr>
        </p:nvSpPr>
        <p:spPr/>
        <p:txBody>
          <a:bodyPr/>
          <a:lstStyle/>
          <a:p>
            <a:r>
              <a:rPr lang="en-US" dirty="0"/>
              <a:t>North Acton Seasonal events</a:t>
            </a:r>
          </a:p>
        </p:txBody>
      </p:sp>
      <p:sp>
        <p:nvSpPr>
          <p:cNvPr id="3" name="Content Placeholder 2">
            <a:extLst>
              <a:ext uri="{FF2B5EF4-FFF2-40B4-BE49-F238E27FC236}">
                <a16:creationId xmlns:a16="http://schemas.microsoft.com/office/drawing/2014/main" id="{47A4507A-251E-0147-ABB2-7B6814190D23}"/>
              </a:ext>
            </a:extLst>
          </p:cNvPr>
          <p:cNvSpPr>
            <a:spLocks noGrp="1"/>
          </p:cNvSpPr>
          <p:nvPr>
            <p:ph sz="half" idx="1"/>
          </p:nvPr>
        </p:nvSpPr>
        <p:spPr/>
        <p:txBody>
          <a:bodyPr/>
          <a:lstStyle/>
          <a:p>
            <a:pPr algn="just"/>
            <a:r>
              <a:rPr lang="en-GB" dirty="0"/>
              <a:t>Community Days are a significant route to involving local people in their local park, cultural hub and first steps to greater involvement and community cohesion.</a:t>
            </a:r>
          </a:p>
          <a:p>
            <a:pPr algn="just"/>
            <a:r>
              <a:rPr lang="en-GB" i="1" dirty="0"/>
              <a:t>"Can't tell you how refreshing it is to see the community bringing art into West London that is more accessible! Heals my soul a little </a:t>
            </a:r>
            <a:r>
              <a:rPr lang="en-GB" dirty="0"/>
              <a:t>🙏</a:t>
            </a:r>
            <a:r>
              <a:rPr lang="en-GB" i="1" dirty="0"/>
              <a:t>.” Event participant</a:t>
            </a:r>
            <a:endParaRPr lang="en-US" dirty="0"/>
          </a:p>
        </p:txBody>
      </p:sp>
      <p:pic>
        <p:nvPicPr>
          <p:cNvPr id="5" name="Content Placeholder 4">
            <a:extLst>
              <a:ext uri="{FF2B5EF4-FFF2-40B4-BE49-F238E27FC236}">
                <a16:creationId xmlns:a16="http://schemas.microsoft.com/office/drawing/2014/main" id="{75522C08-EA66-984D-BEFA-53F8878EB18C}"/>
              </a:ext>
            </a:extLst>
          </p:cNvPr>
          <p:cNvPicPr>
            <a:picLocks noGrp="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458869" y="2125663"/>
            <a:ext cx="3778250" cy="3778250"/>
          </a:xfrm>
          <a:prstGeom prst="rect">
            <a:avLst/>
          </a:prstGeom>
        </p:spPr>
      </p:pic>
    </p:spTree>
    <p:extLst>
      <p:ext uri="{BB962C8B-B14F-4D97-AF65-F5344CB8AC3E}">
        <p14:creationId xmlns:p14="http://schemas.microsoft.com/office/powerpoint/2010/main" val="17587073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80E0F-1006-EA4E-9BC4-A61DC7AF0F5A}"/>
              </a:ext>
            </a:extLst>
          </p:cNvPr>
          <p:cNvSpPr>
            <a:spLocks noGrp="1"/>
          </p:cNvSpPr>
          <p:nvPr>
            <p:ph type="title"/>
          </p:nvPr>
        </p:nvSpPr>
        <p:spPr/>
        <p:txBody>
          <a:bodyPr/>
          <a:lstStyle/>
          <a:p>
            <a:r>
              <a:rPr lang="en-GB" dirty="0"/>
              <a:t>Fundraising </a:t>
            </a:r>
            <a:endParaRPr lang="en-US" dirty="0"/>
          </a:p>
        </p:txBody>
      </p:sp>
      <p:sp>
        <p:nvSpPr>
          <p:cNvPr id="3" name="Content Placeholder 2">
            <a:extLst>
              <a:ext uri="{FF2B5EF4-FFF2-40B4-BE49-F238E27FC236}">
                <a16:creationId xmlns:a16="http://schemas.microsoft.com/office/drawing/2014/main" id="{51322232-06B9-1346-875C-E5F801EDAEC1}"/>
              </a:ext>
            </a:extLst>
          </p:cNvPr>
          <p:cNvSpPr>
            <a:spLocks noGrp="1"/>
          </p:cNvSpPr>
          <p:nvPr>
            <p:ph idx="1"/>
          </p:nvPr>
        </p:nvSpPr>
        <p:spPr/>
        <p:txBody>
          <a:bodyPr/>
          <a:lstStyle/>
          <a:p>
            <a:r>
              <a:rPr lang="en-GB" dirty="0"/>
              <a:t>Venue rental income remains a significant foundation for </a:t>
            </a:r>
            <a:r>
              <a:rPr lang="en-GB" dirty="0" err="1"/>
              <a:t>ARTifications</a:t>
            </a:r>
            <a:r>
              <a:rPr lang="en-GB" dirty="0"/>
              <a:t> development. We continued to apply for grants, tender for commissions &amp; projects, seek sponsorship and marketing opportunities.</a:t>
            </a:r>
          </a:p>
          <a:p>
            <a:r>
              <a:rPr lang="en-GB" dirty="0"/>
              <a:t>Increasingly, </a:t>
            </a:r>
            <a:r>
              <a:rPr lang="en-GB" dirty="0" err="1"/>
              <a:t>ARTification</a:t>
            </a:r>
            <a:r>
              <a:rPr lang="en-GB" dirty="0"/>
              <a:t> is approached to provide engaging art-based activity based on recommendation and a growing reputation as a significant cultural organisation that delivers.</a:t>
            </a:r>
          </a:p>
          <a:p>
            <a:endParaRPr lang="en-US" dirty="0"/>
          </a:p>
        </p:txBody>
      </p:sp>
    </p:spTree>
    <p:extLst>
      <p:ext uri="{BB962C8B-B14F-4D97-AF65-F5344CB8AC3E}">
        <p14:creationId xmlns:p14="http://schemas.microsoft.com/office/powerpoint/2010/main" val="15105749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F9CF8-2C56-6F4A-B00D-F2E3C0064419}"/>
              </a:ext>
            </a:extLst>
          </p:cNvPr>
          <p:cNvSpPr>
            <a:spLocks noGrp="1"/>
          </p:cNvSpPr>
          <p:nvPr>
            <p:ph type="title"/>
          </p:nvPr>
        </p:nvSpPr>
        <p:spPr/>
        <p:txBody>
          <a:bodyPr/>
          <a:lstStyle/>
          <a:p>
            <a:r>
              <a:rPr lang="en-GB" dirty="0"/>
              <a:t>Thanks to….</a:t>
            </a:r>
            <a:endParaRPr lang="en-US" dirty="0"/>
          </a:p>
        </p:txBody>
      </p:sp>
      <p:sp>
        <p:nvSpPr>
          <p:cNvPr id="3" name="Content Placeholder 2">
            <a:extLst>
              <a:ext uri="{FF2B5EF4-FFF2-40B4-BE49-F238E27FC236}">
                <a16:creationId xmlns:a16="http://schemas.microsoft.com/office/drawing/2014/main" id="{7E208452-C7A1-2142-B3F8-D442F8875872}"/>
              </a:ext>
            </a:extLst>
          </p:cNvPr>
          <p:cNvSpPr>
            <a:spLocks noGrp="1"/>
          </p:cNvSpPr>
          <p:nvPr>
            <p:ph sz="half" idx="1"/>
          </p:nvPr>
        </p:nvSpPr>
        <p:spPr/>
        <p:txBody>
          <a:bodyPr>
            <a:normAutofit fontScale="92500" lnSpcReduction="10000"/>
          </a:bodyPr>
          <a:lstStyle/>
          <a:p>
            <a:r>
              <a:rPr lang="en-GB" dirty="0" err="1"/>
              <a:t>ARTification</a:t>
            </a:r>
            <a:r>
              <a:rPr lang="en-GB" dirty="0"/>
              <a:t> Trustees for their commitment and guidance. </a:t>
            </a:r>
          </a:p>
          <a:p>
            <a:r>
              <a:rPr lang="en-GB" dirty="0"/>
              <a:t>To our partners and funders who supported </a:t>
            </a:r>
            <a:r>
              <a:rPr lang="en-GB" dirty="0" err="1"/>
              <a:t>ARTification</a:t>
            </a:r>
            <a:r>
              <a:rPr lang="en-GB" dirty="0"/>
              <a:t> and the projects we have delivered this year</a:t>
            </a:r>
            <a:r>
              <a:rPr lang="en-GB" b="1" dirty="0"/>
              <a:t>. </a:t>
            </a:r>
            <a:endParaRPr lang="en-GB" dirty="0"/>
          </a:p>
          <a:p>
            <a:r>
              <a:rPr lang="en-GB" dirty="0"/>
              <a:t>To all of the people that have joined us on the 2019-2020 journey. </a:t>
            </a:r>
          </a:p>
          <a:p>
            <a:r>
              <a:rPr lang="en-GB" dirty="0"/>
              <a:t>To the residents, participants, creative and cultural groups, artists, musicians, performers, volunteers, and friends of </a:t>
            </a:r>
            <a:r>
              <a:rPr lang="en-GB" dirty="0" err="1"/>
              <a:t>ARTification</a:t>
            </a:r>
            <a:r>
              <a:rPr lang="en-GB" dirty="0"/>
              <a:t> for their ongoing support and involvement. </a:t>
            </a:r>
          </a:p>
          <a:p>
            <a:endParaRPr lang="en-US" dirty="0"/>
          </a:p>
        </p:txBody>
      </p:sp>
      <p:pic>
        <p:nvPicPr>
          <p:cNvPr id="5" name="Content Placeholder 4">
            <a:extLst>
              <a:ext uri="{FF2B5EF4-FFF2-40B4-BE49-F238E27FC236}">
                <a16:creationId xmlns:a16="http://schemas.microsoft.com/office/drawing/2014/main" id="{945998CF-33D0-F845-AE0C-08D7FA0418B2}"/>
              </a:ext>
            </a:extLst>
          </p:cNvPr>
          <p:cNvPicPr>
            <a:picLocks noGrp="1"/>
          </p:cNvPicPr>
          <p:nvPr>
            <p:ph sz="half" idx="2"/>
          </p:nvPr>
        </p:nvPicPr>
        <p:blipFill>
          <a:blip r:embed="rId2">
            <a:extLst>
              <a:ext uri="{28A0092B-C50C-407E-A947-70E740481C1C}">
                <a14:useLocalDpi xmlns:a14="http://schemas.microsoft.com/office/drawing/2010/main" val="0"/>
              </a:ext>
            </a:extLst>
          </a:blip>
          <a:stretch>
            <a:fillRect/>
          </a:stretch>
        </p:blipFill>
        <p:spPr>
          <a:xfrm>
            <a:off x="7191375" y="2397324"/>
            <a:ext cx="4313238" cy="3234928"/>
          </a:xfrm>
          <a:prstGeom prst="rect">
            <a:avLst/>
          </a:prstGeom>
        </p:spPr>
      </p:pic>
    </p:spTree>
    <p:extLst>
      <p:ext uri="{BB962C8B-B14F-4D97-AF65-F5344CB8AC3E}">
        <p14:creationId xmlns:p14="http://schemas.microsoft.com/office/powerpoint/2010/main" val="3228212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9893-78CF-474B-850A-5956C87A07DB}"/>
              </a:ext>
            </a:extLst>
          </p:cNvPr>
          <p:cNvSpPr>
            <a:spLocks noGrp="1"/>
          </p:cNvSpPr>
          <p:nvPr>
            <p:ph type="title"/>
          </p:nvPr>
        </p:nvSpPr>
        <p:spPr/>
        <p:txBody>
          <a:bodyPr/>
          <a:lstStyle/>
          <a:p>
            <a:r>
              <a:rPr lang="en-US" dirty="0"/>
              <a:t>Contents</a:t>
            </a:r>
          </a:p>
        </p:txBody>
      </p:sp>
      <p:sp>
        <p:nvSpPr>
          <p:cNvPr id="3" name="Content Placeholder 2">
            <a:extLst>
              <a:ext uri="{FF2B5EF4-FFF2-40B4-BE49-F238E27FC236}">
                <a16:creationId xmlns:a16="http://schemas.microsoft.com/office/drawing/2014/main" id="{A0AA3875-BE3C-604E-B27E-4B61DA863E72}"/>
              </a:ext>
            </a:extLst>
          </p:cNvPr>
          <p:cNvSpPr>
            <a:spLocks noGrp="1"/>
          </p:cNvSpPr>
          <p:nvPr>
            <p:ph idx="1"/>
          </p:nvPr>
        </p:nvSpPr>
        <p:spPr/>
        <p:txBody>
          <a:bodyPr/>
          <a:lstStyle/>
          <a:p>
            <a:pPr algn="just"/>
            <a:r>
              <a:rPr lang="en-GB" i="1" dirty="0"/>
              <a:t>“This has been a year of maturity as confidence in the aims and aspirations of </a:t>
            </a:r>
            <a:r>
              <a:rPr lang="en-GB" i="1" dirty="0" err="1"/>
              <a:t>ARTification</a:t>
            </a:r>
            <a:r>
              <a:rPr lang="en-GB" i="1" dirty="0"/>
              <a:t> grew, spread and bore fruit. This year we achieved greater reach, engagement and impact; we refurbished both of our venues; and we attracted more volunteers, creatives, partners and participants. We invested in training, development, infrastructure, addressing our challenges and nurturing positive relationships. At the time of writing this report in the midst of a global Covid19 pandemic, we are nostalgically reminded of the centrality of gatherings, events and close communication.” </a:t>
            </a:r>
            <a:endParaRPr lang="en-GB" dirty="0"/>
          </a:p>
          <a:p>
            <a:r>
              <a:rPr lang="en-GB" i="1" dirty="0"/>
              <a:t>Rachel Pepper, Director</a:t>
            </a:r>
            <a:r>
              <a:rPr lang="en-GB" dirty="0"/>
              <a:t> </a:t>
            </a:r>
            <a:endParaRPr lang="en-US" dirty="0"/>
          </a:p>
        </p:txBody>
      </p:sp>
      <p:sp>
        <p:nvSpPr>
          <p:cNvPr id="4" name="Text Placeholder 3">
            <a:extLst>
              <a:ext uri="{FF2B5EF4-FFF2-40B4-BE49-F238E27FC236}">
                <a16:creationId xmlns:a16="http://schemas.microsoft.com/office/drawing/2014/main" id="{2CCC35B2-A1D2-9145-9215-5FE226099464}"/>
              </a:ext>
            </a:extLst>
          </p:cNvPr>
          <p:cNvSpPr>
            <a:spLocks noGrp="1"/>
          </p:cNvSpPr>
          <p:nvPr>
            <p:ph type="body" sz="half" idx="2"/>
          </p:nvPr>
        </p:nvSpPr>
        <p:spPr/>
        <p:txBody>
          <a:bodyPr>
            <a:normAutofit/>
          </a:bodyPr>
          <a:lstStyle/>
          <a:p>
            <a:r>
              <a:rPr lang="en-GB" b="1" dirty="0" err="1"/>
              <a:t>ARTi</a:t>
            </a:r>
            <a:r>
              <a:rPr lang="en-GB" b="1" dirty="0"/>
              <a:t> Organisation</a:t>
            </a:r>
            <a:endParaRPr lang="en-GB" dirty="0"/>
          </a:p>
          <a:p>
            <a:r>
              <a:rPr lang="en-GB" b="1" dirty="0"/>
              <a:t>Venues:</a:t>
            </a:r>
            <a:endParaRPr lang="en-GB" sz="1600" dirty="0"/>
          </a:p>
          <a:p>
            <a:pPr lvl="0"/>
            <a:r>
              <a:rPr lang="en-GB" b="1" dirty="0"/>
              <a:t>        </a:t>
            </a:r>
            <a:r>
              <a:rPr lang="en-GB" dirty="0"/>
              <a:t>North Acton Pavilion</a:t>
            </a:r>
            <a:endParaRPr lang="en-GB" sz="1100" i="1" dirty="0"/>
          </a:p>
          <a:p>
            <a:pPr lvl="0"/>
            <a:r>
              <a:rPr lang="en-GB" dirty="0"/>
              <a:t>        W3 gallery</a:t>
            </a:r>
            <a:endParaRPr lang="en-GB" sz="1100" i="1" dirty="0"/>
          </a:p>
          <a:p>
            <a:r>
              <a:rPr lang="en-GB" b="1" dirty="0"/>
              <a:t>Public Art</a:t>
            </a:r>
            <a:endParaRPr lang="en-GB" sz="1600" dirty="0"/>
          </a:p>
          <a:p>
            <a:r>
              <a:rPr lang="en-GB" b="1" dirty="0"/>
              <a:t>Projects:</a:t>
            </a:r>
            <a:endParaRPr lang="en-GB" sz="1600" dirty="0"/>
          </a:p>
          <a:p>
            <a:pPr lvl="1"/>
            <a:r>
              <a:rPr lang="en-GB" dirty="0"/>
              <a:t>Community Projects</a:t>
            </a:r>
            <a:endParaRPr lang="en-GB" sz="900" i="1" dirty="0"/>
          </a:p>
          <a:p>
            <a:pPr lvl="1"/>
            <a:r>
              <a:rPr lang="en-US" dirty="0"/>
              <a:t>Youth Projects</a:t>
            </a:r>
            <a:endParaRPr lang="en-GB" sz="1400" i="1" dirty="0"/>
          </a:p>
          <a:p>
            <a:pPr lvl="1"/>
            <a:r>
              <a:rPr lang="en-US" dirty="0"/>
              <a:t>Eco Arts Projects</a:t>
            </a:r>
            <a:endParaRPr lang="en-GB" sz="1400" i="1" dirty="0"/>
          </a:p>
          <a:p>
            <a:pPr lvl="1"/>
            <a:r>
              <a:rPr lang="en-GB" dirty="0"/>
              <a:t>EU projects</a:t>
            </a:r>
            <a:endParaRPr lang="en-GB" sz="900" i="1" dirty="0"/>
          </a:p>
          <a:p>
            <a:pPr lvl="1"/>
            <a:r>
              <a:rPr lang="en-GB" dirty="0"/>
              <a:t>Community engagement projects</a:t>
            </a:r>
            <a:endParaRPr lang="en-GB" sz="900" i="1" dirty="0"/>
          </a:p>
          <a:p>
            <a:pPr lvl="1"/>
            <a:r>
              <a:rPr lang="en-GB" dirty="0"/>
              <a:t>Events</a:t>
            </a:r>
          </a:p>
          <a:p>
            <a:endParaRPr lang="en-US" dirty="0"/>
          </a:p>
        </p:txBody>
      </p:sp>
    </p:spTree>
    <p:extLst>
      <p:ext uri="{BB962C8B-B14F-4D97-AF65-F5344CB8AC3E}">
        <p14:creationId xmlns:p14="http://schemas.microsoft.com/office/powerpoint/2010/main" val="844268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774A0-2C2E-6546-83FA-11AB338A60DC}"/>
              </a:ext>
            </a:extLst>
          </p:cNvPr>
          <p:cNvSpPr>
            <a:spLocks noGrp="1"/>
          </p:cNvSpPr>
          <p:nvPr>
            <p:ph type="title"/>
          </p:nvPr>
        </p:nvSpPr>
        <p:spPr/>
        <p:txBody>
          <a:bodyPr/>
          <a:lstStyle/>
          <a:p>
            <a:r>
              <a:rPr lang="en-US" dirty="0"/>
              <a:t>Future Focus</a:t>
            </a:r>
          </a:p>
        </p:txBody>
      </p:sp>
      <p:sp>
        <p:nvSpPr>
          <p:cNvPr id="3" name="Content Placeholder 2">
            <a:extLst>
              <a:ext uri="{FF2B5EF4-FFF2-40B4-BE49-F238E27FC236}">
                <a16:creationId xmlns:a16="http://schemas.microsoft.com/office/drawing/2014/main" id="{16D70836-0621-D342-B492-B2F3082D12BE}"/>
              </a:ext>
            </a:extLst>
          </p:cNvPr>
          <p:cNvSpPr>
            <a:spLocks noGrp="1"/>
          </p:cNvSpPr>
          <p:nvPr>
            <p:ph idx="1"/>
          </p:nvPr>
        </p:nvSpPr>
        <p:spPr/>
        <p:txBody>
          <a:bodyPr/>
          <a:lstStyle/>
          <a:p>
            <a:pPr marL="0" indent="0">
              <a:buNone/>
            </a:pPr>
            <a:r>
              <a:rPr lang="en-US" dirty="0" err="1"/>
              <a:t>ARTification</a:t>
            </a:r>
            <a:r>
              <a:rPr lang="en-US" dirty="0"/>
              <a:t> is working toward our core focus of celebrating art, culture and community through our projects, partnerships and cultural venues. </a:t>
            </a:r>
          </a:p>
          <a:p>
            <a:pPr marL="0" indent="0">
              <a:buNone/>
            </a:pPr>
            <a:r>
              <a:rPr lang="en-GB" dirty="0"/>
              <a:t>Next year (2020-21), we plan to further develop:</a:t>
            </a:r>
            <a:endParaRPr lang="en-GB" i="1" dirty="0"/>
          </a:p>
          <a:p>
            <a:pPr lvl="0" fontAlgn="base"/>
            <a:r>
              <a:rPr lang="en-GB" dirty="0"/>
              <a:t>creative experiences</a:t>
            </a:r>
          </a:p>
          <a:p>
            <a:pPr lvl="0" fontAlgn="base"/>
            <a:r>
              <a:rPr lang="en-GB" dirty="0"/>
              <a:t>arts and cultural venues &amp; </a:t>
            </a:r>
          </a:p>
          <a:p>
            <a:pPr lvl="0" fontAlgn="base"/>
            <a:r>
              <a:rPr lang="en-GB" dirty="0"/>
              <a:t>open-air galleries </a:t>
            </a:r>
          </a:p>
          <a:p>
            <a:pPr marL="0" indent="0">
              <a:buNone/>
            </a:pPr>
            <a:r>
              <a:rPr lang="en-GB" dirty="0"/>
              <a:t>Throughout our shared spaces, strong partnerships, participants and place-making projects by creating a culture of connection.</a:t>
            </a:r>
          </a:p>
        </p:txBody>
      </p:sp>
    </p:spTree>
    <p:extLst>
      <p:ext uri="{BB962C8B-B14F-4D97-AF65-F5344CB8AC3E}">
        <p14:creationId xmlns:p14="http://schemas.microsoft.com/office/powerpoint/2010/main" val="29020466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08E39-94ED-EE44-A1DC-51F1F6F43E90}"/>
              </a:ext>
            </a:extLst>
          </p:cNvPr>
          <p:cNvSpPr>
            <a:spLocks noGrp="1"/>
          </p:cNvSpPr>
          <p:nvPr>
            <p:ph type="title"/>
          </p:nvPr>
        </p:nvSpPr>
        <p:spPr/>
        <p:txBody>
          <a:bodyPr/>
          <a:lstStyle/>
          <a:p>
            <a:r>
              <a:rPr lang="en-US" dirty="0" err="1"/>
              <a:t>ARTi</a:t>
            </a:r>
            <a:r>
              <a:rPr lang="en-US" dirty="0"/>
              <a:t> Vision</a:t>
            </a:r>
          </a:p>
        </p:txBody>
      </p:sp>
      <p:sp>
        <p:nvSpPr>
          <p:cNvPr id="3" name="Content Placeholder 2">
            <a:extLst>
              <a:ext uri="{FF2B5EF4-FFF2-40B4-BE49-F238E27FC236}">
                <a16:creationId xmlns:a16="http://schemas.microsoft.com/office/drawing/2014/main" id="{EF1BCCE3-FBB8-A646-85E6-15AC6B4801F4}"/>
              </a:ext>
            </a:extLst>
          </p:cNvPr>
          <p:cNvSpPr>
            <a:spLocks noGrp="1"/>
          </p:cNvSpPr>
          <p:nvPr>
            <p:ph idx="1"/>
          </p:nvPr>
        </p:nvSpPr>
        <p:spPr/>
        <p:txBody>
          <a:bodyPr>
            <a:normAutofit/>
          </a:bodyPr>
          <a:lstStyle/>
          <a:p>
            <a:pPr algn="just"/>
            <a:r>
              <a:rPr lang="en-GB" sz="2400" dirty="0"/>
              <a:t>The </a:t>
            </a:r>
            <a:r>
              <a:rPr lang="en-GB" sz="2400" dirty="0" err="1"/>
              <a:t>ARTification</a:t>
            </a:r>
            <a:r>
              <a:rPr lang="en-GB" sz="2400" dirty="0"/>
              <a:t> vision is to connect people and places through art. We make this happen by responding to local needs and developing our arts and cultural venues, with initiatives that bring communities together to catalyse change.  </a:t>
            </a:r>
          </a:p>
          <a:p>
            <a:pPr algn="just"/>
            <a:r>
              <a:rPr lang="en-GB" sz="2400" dirty="0" err="1"/>
              <a:t>ARTification’s</a:t>
            </a:r>
            <a:r>
              <a:rPr lang="en-GB" sz="2400" dirty="0"/>
              <a:t> work is transformative, as we have witnessed that making and experiencing arts and culture transforms quality of life for individuals, communities and indeed neighbourhoods.  </a:t>
            </a:r>
          </a:p>
        </p:txBody>
      </p:sp>
    </p:spTree>
    <p:extLst>
      <p:ext uri="{BB962C8B-B14F-4D97-AF65-F5344CB8AC3E}">
        <p14:creationId xmlns:p14="http://schemas.microsoft.com/office/powerpoint/2010/main" val="236361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10987-F9FD-ED4E-8086-D3677E1581CA}"/>
              </a:ext>
            </a:extLst>
          </p:cNvPr>
          <p:cNvSpPr>
            <a:spLocks noGrp="1"/>
          </p:cNvSpPr>
          <p:nvPr>
            <p:ph type="title"/>
          </p:nvPr>
        </p:nvSpPr>
        <p:spPr/>
        <p:txBody>
          <a:bodyPr/>
          <a:lstStyle/>
          <a:p>
            <a:r>
              <a:rPr lang="en-GB" dirty="0">
                <a:solidFill>
                  <a:schemeClr val="tx1"/>
                </a:solidFill>
                <a:latin typeface="Century Gothic" panose="020B0502020202020204" pitchFamily="34" charset="0"/>
                <a:ea typeface="Times New Roman" panose="02020603050405020304" pitchFamily="18" charset="0"/>
                <a:cs typeface="Arial" panose="020B0604020202020204" pitchFamily="34" charset="0"/>
              </a:rPr>
              <a:t>Key Organisation Milestones</a:t>
            </a:r>
            <a:endParaRPr lang="en-US" dirty="0">
              <a:solidFill>
                <a:schemeClr val="tx1"/>
              </a:solidFill>
            </a:endParaRPr>
          </a:p>
        </p:txBody>
      </p:sp>
      <p:sp>
        <p:nvSpPr>
          <p:cNvPr id="3" name="Content Placeholder 2">
            <a:extLst>
              <a:ext uri="{FF2B5EF4-FFF2-40B4-BE49-F238E27FC236}">
                <a16:creationId xmlns:a16="http://schemas.microsoft.com/office/drawing/2014/main" id="{EFE2D77A-97BA-3C45-950F-D9010DE5271A}"/>
              </a:ext>
            </a:extLst>
          </p:cNvPr>
          <p:cNvSpPr>
            <a:spLocks noGrp="1"/>
          </p:cNvSpPr>
          <p:nvPr>
            <p:ph sz="half" idx="1"/>
          </p:nvPr>
        </p:nvSpPr>
        <p:spPr/>
        <p:txBody>
          <a:bodyPr>
            <a:normAutofit fontScale="92500" lnSpcReduction="20000"/>
          </a:bodyPr>
          <a:lstStyle/>
          <a:p>
            <a:pPr lvl="0"/>
            <a:r>
              <a:rPr lang="en-GB" i="1" dirty="0"/>
              <a:t>Established Acton Arts Forum in 2003. </a:t>
            </a:r>
          </a:p>
          <a:p>
            <a:pPr lvl="0"/>
            <a:r>
              <a:rPr lang="en-GB" i="1" dirty="0"/>
              <a:t>First Acton Carnival 2003.</a:t>
            </a:r>
          </a:p>
          <a:p>
            <a:pPr lvl="0"/>
            <a:r>
              <a:rPr lang="en-GB" i="1" dirty="0"/>
              <a:t>First Visual Arts exhibition in 2004.</a:t>
            </a:r>
          </a:p>
          <a:p>
            <a:pPr lvl="0"/>
            <a:r>
              <a:rPr lang="en-GB" i="1" dirty="0"/>
              <a:t>First Performing arts festival 2004.</a:t>
            </a:r>
          </a:p>
          <a:p>
            <a:pPr lvl="0"/>
            <a:r>
              <a:rPr lang="en-GB" i="1" dirty="0"/>
              <a:t>First Acton Street Art created 2005.</a:t>
            </a:r>
          </a:p>
          <a:p>
            <a:pPr lvl="0"/>
            <a:r>
              <a:rPr lang="en-GB" i="1" dirty="0"/>
              <a:t>First Arts in public places Winter Festival 2006.</a:t>
            </a:r>
          </a:p>
          <a:p>
            <a:pPr lvl="0"/>
            <a:r>
              <a:rPr lang="en-GB" i="1" dirty="0"/>
              <a:t>Independent organisation founded in 3</a:t>
            </a:r>
            <a:r>
              <a:rPr lang="en-GB" i="1" baseline="30000" dirty="0"/>
              <a:t>rd</a:t>
            </a:r>
            <a:r>
              <a:rPr lang="en-GB" i="1" dirty="0"/>
              <a:t> September 2007. </a:t>
            </a:r>
          </a:p>
          <a:p>
            <a:pPr lvl="0"/>
            <a:r>
              <a:rPr lang="en-GB" i="1" dirty="0"/>
              <a:t>Love Acton campaign 2012.</a:t>
            </a:r>
          </a:p>
          <a:p>
            <a:r>
              <a:rPr lang="en-GB" i="1" dirty="0"/>
              <a:t>W3 gallery opened 2012. </a:t>
            </a:r>
          </a:p>
        </p:txBody>
      </p:sp>
      <p:sp>
        <p:nvSpPr>
          <p:cNvPr id="4" name="Content Placeholder 3">
            <a:extLst>
              <a:ext uri="{FF2B5EF4-FFF2-40B4-BE49-F238E27FC236}">
                <a16:creationId xmlns:a16="http://schemas.microsoft.com/office/drawing/2014/main" id="{EBFCAA31-13EC-614F-B4BA-F7FE2128FEA4}"/>
              </a:ext>
            </a:extLst>
          </p:cNvPr>
          <p:cNvSpPr>
            <a:spLocks noGrp="1"/>
          </p:cNvSpPr>
          <p:nvPr>
            <p:ph sz="half" idx="2"/>
          </p:nvPr>
        </p:nvSpPr>
        <p:spPr/>
        <p:txBody>
          <a:bodyPr>
            <a:normAutofit fontScale="92500" lnSpcReduction="20000"/>
          </a:bodyPr>
          <a:lstStyle/>
          <a:p>
            <a:pPr lvl="0"/>
            <a:r>
              <a:rPr lang="en-GB" i="1" dirty="0"/>
              <a:t>Charitable status in 22</a:t>
            </a:r>
            <a:r>
              <a:rPr lang="en-GB" i="1" baseline="30000" dirty="0"/>
              <a:t>nd</a:t>
            </a:r>
            <a:r>
              <a:rPr lang="en-GB" i="1" dirty="0"/>
              <a:t> May 2013. </a:t>
            </a:r>
          </a:p>
          <a:p>
            <a:pPr lvl="0"/>
            <a:r>
              <a:rPr lang="en-GB" i="1" dirty="0"/>
              <a:t>Tallest street art in UK created by </a:t>
            </a:r>
            <a:r>
              <a:rPr lang="en-GB" i="1" dirty="0" err="1"/>
              <a:t>Stik</a:t>
            </a:r>
            <a:r>
              <a:rPr lang="en-GB" i="1" dirty="0"/>
              <a:t> 2014.</a:t>
            </a:r>
          </a:p>
          <a:p>
            <a:pPr lvl="0"/>
            <a:r>
              <a:rPr lang="en-GB" i="1" dirty="0"/>
              <a:t>Relaunched </a:t>
            </a:r>
            <a:r>
              <a:rPr lang="en-GB" i="1" dirty="0" err="1"/>
              <a:t>ARTification</a:t>
            </a:r>
            <a:r>
              <a:rPr lang="en-GB" i="1" dirty="0"/>
              <a:t> 23</a:t>
            </a:r>
            <a:r>
              <a:rPr lang="en-GB" i="1" baseline="30000" dirty="0"/>
              <a:t>rd</a:t>
            </a:r>
            <a:r>
              <a:rPr lang="en-GB" i="1" dirty="0"/>
              <a:t> July 2016. </a:t>
            </a:r>
          </a:p>
          <a:p>
            <a:pPr lvl="0"/>
            <a:r>
              <a:rPr lang="en-GB" i="1" dirty="0"/>
              <a:t>North Acton Pavilion managed by </a:t>
            </a:r>
            <a:r>
              <a:rPr lang="en-GB" i="1" dirty="0" err="1"/>
              <a:t>ARTification</a:t>
            </a:r>
            <a:r>
              <a:rPr lang="en-GB" i="1" dirty="0"/>
              <a:t> from September 2017.</a:t>
            </a:r>
          </a:p>
          <a:p>
            <a:pPr lvl="0"/>
            <a:r>
              <a:rPr lang="en-GB" i="1" dirty="0"/>
              <a:t>STIK charity auction donation of £155,000 in 2018.</a:t>
            </a:r>
          </a:p>
          <a:p>
            <a:pPr lvl="0"/>
            <a:r>
              <a:rPr lang="en-GB" i="1" dirty="0"/>
              <a:t>Refurbishment of premises: W3 gallery &amp; North Acton Pavilion 2019.</a:t>
            </a:r>
          </a:p>
          <a:p>
            <a:pPr lvl="0"/>
            <a:r>
              <a:rPr lang="en-GB" i="1" dirty="0" err="1"/>
              <a:t>MyMural</a:t>
            </a:r>
            <a:r>
              <a:rPr lang="en-GB" i="1" dirty="0"/>
              <a:t> monumental murals across London 2019.</a:t>
            </a:r>
          </a:p>
          <a:p>
            <a:pPr marL="0" indent="0">
              <a:buNone/>
            </a:pPr>
            <a:endParaRPr lang="en-US" dirty="0"/>
          </a:p>
        </p:txBody>
      </p:sp>
    </p:spTree>
    <p:extLst>
      <p:ext uri="{BB962C8B-B14F-4D97-AF65-F5344CB8AC3E}">
        <p14:creationId xmlns:p14="http://schemas.microsoft.com/office/powerpoint/2010/main" val="3650398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618F1-A71E-0C41-A973-EFCAD1BA3223}"/>
              </a:ext>
            </a:extLst>
          </p:cNvPr>
          <p:cNvSpPr>
            <a:spLocks noGrp="1"/>
          </p:cNvSpPr>
          <p:nvPr>
            <p:ph type="title"/>
          </p:nvPr>
        </p:nvSpPr>
        <p:spPr/>
        <p:txBody>
          <a:bodyPr/>
          <a:lstStyle/>
          <a:p>
            <a:r>
              <a:rPr lang="en-US" dirty="0"/>
              <a:t>Governance</a:t>
            </a:r>
          </a:p>
        </p:txBody>
      </p:sp>
      <p:sp>
        <p:nvSpPr>
          <p:cNvPr id="3" name="Text Placeholder 2">
            <a:extLst>
              <a:ext uri="{FF2B5EF4-FFF2-40B4-BE49-F238E27FC236}">
                <a16:creationId xmlns:a16="http://schemas.microsoft.com/office/drawing/2014/main" id="{6BFDCB97-2599-594C-85D9-B34DEAE30FF0}"/>
              </a:ext>
            </a:extLst>
          </p:cNvPr>
          <p:cNvSpPr>
            <a:spLocks noGrp="1"/>
          </p:cNvSpPr>
          <p:nvPr>
            <p:ph type="body" idx="1"/>
          </p:nvPr>
        </p:nvSpPr>
        <p:spPr/>
        <p:txBody>
          <a:bodyPr/>
          <a:lstStyle/>
          <a:p>
            <a:r>
              <a:rPr lang="en-US" dirty="0"/>
              <a:t>Trustees</a:t>
            </a:r>
          </a:p>
        </p:txBody>
      </p:sp>
      <p:sp>
        <p:nvSpPr>
          <p:cNvPr id="4" name="Content Placeholder 3">
            <a:extLst>
              <a:ext uri="{FF2B5EF4-FFF2-40B4-BE49-F238E27FC236}">
                <a16:creationId xmlns:a16="http://schemas.microsoft.com/office/drawing/2014/main" id="{E1844A89-AB7B-4746-8B48-00FC072FE43C}"/>
              </a:ext>
            </a:extLst>
          </p:cNvPr>
          <p:cNvSpPr>
            <a:spLocks noGrp="1"/>
          </p:cNvSpPr>
          <p:nvPr>
            <p:ph sz="half" idx="2"/>
          </p:nvPr>
        </p:nvSpPr>
        <p:spPr/>
        <p:txBody>
          <a:bodyPr>
            <a:normAutofit/>
          </a:bodyPr>
          <a:lstStyle/>
          <a:p>
            <a:r>
              <a:rPr lang="en-GB" dirty="0"/>
              <a:t>Robbie Pearson (Chair)</a:t>
            </a:r>
          </a:p>
          <a:p>
            <a:r>
              <a:rPr lang="en-GB" dirty="0"/>
              <a:t>Bruce </a:t>
            </a:r>
            <a:r>
              <a:rPr lang="en-GB" dirty="0" err="1"/>
              <a:t>Harron</a:t>
            </a:r>
            <a:r>
              <a:rPr lang="en-GB" dirty="0"/>
              <a:t> (Secretary)</a:t>
            </a:r>
          </a:p>
          <a:p>
            <a:r>
              <a:rPr lang="en-GB" dirty="0"/>
              <a:t>Vacant post (Treasurer)</a:t>
            </a:r>
          </a:p>
          <a:p>
            <a:r>
              <a:rPr lang="en-GB" dirty="0"/>
              <a:t>Tim Owen, </a:t>
            </a:r>
          </a:p>
          <a:p>
            <a:r>
              <a:rPr lang="en-GB" dirty="0"/>
              <a:t>Tim Norris</a:t>
            </a:r>
          </a:p>
          <a:p>
            <a:pPr marL="0" indent="0">
              <a:buNone/>
            </a:pPr>
            <a:r>
              <a:rPr lang="en-GB" dirty="0"/>
              <a:t>Co-opted later in the year:</a:t>
            </a:r>
          </a:p>
          <a:p>
            <a:r>
              <a:rPr lang="en-GB" dirty="0"/>
              <a:t>Edith </a:t>
            </a:r>
            <a:r>
              <a:rPr lang="en-GB" dirty="0" err="1"/>
              <a:t>Lochli</a:t>
            </a:r>
            <a:r>
              <a:rPr lang="en-GB" dirty="0"/>
              <a:t> &amp;</a:t>
            </a:r>
          </a:p>
          <a:p>
            <a:r>
              <a:rPr lang="en-GB" dirty="0"/>
              <a:t>Jennifer Walker</a:t>
            </a:r>
          </a:p>
          <a:p>
            <a:endParaRPr lang="en-US" dirty="0"/>
          </a:p>
        </p:txBody>
      </p:sp>
      <p:sp>
        <p:nvSpPr>
          <p:cNvPr id="5" name="Text Placeholder 4">
            <a:extLst>
              <a:ext uri="{FF2B5EF4-FFF2-40B4-BE49-F238E27FC236}">
                <a16:creationId xmlns:a16="http://schemas.microsoft.com/office/drawing/2014/main" id="{93279FB0-250E-7546-97A1-0244B4F8B12A}"/>
              </a:ext>
            </a:extLst>
          </p:cNvPr>
          <p:cNvSpPr>
            <a:spLocks noGrp="1"/>
          </p:cNvSpPr>
          <p:nvPr>
            <p:ph type="body" sz="quarter" idx="3"/>
          </p:nvPr>
        </p:nvSpPr>
        <p:spPr/>
        <p:txBody>
          <a:bodyPr/>
          <a:lstStyle/>
          <a:p>
            <a:r>
              <a:rPr lang="en-US" dirty="0"/>
              <a:t>Patrons</a:t>
            </a:r>
          </a:p>
        </p:txBody>
      </p:sp>
      <p:sp>
        <p:nvSpPr>
          <p:cNvPr id="6" name="Content Placeholder 5">
            <a:extLst>
              <a:ext uri="{FF2B5EF4-FFF2-40B4-BE49-F238E27FC236}">
                <a16:creationId xmlns:a16="http://schemas.microsoft.com/office/drawing/2014/main" id="{903AD505-1896-CE48-B091-4E6E1D54F744}"/>
              </a:ext>
            </a:extLst>
          </p:cNvPr>
          <p:cNvSpPr>
            <a:spLocks noGrp="1"/>
          </p:cNvSpPr>
          <p:nvPr>
            <p:ph sz="quarter" idx="4"/>
          </p:nvPr>
        </p:nvSpPr>
        <p:spPr/>
        <p:txBody>
          <a:bodyPr>
            <a:normAutofit/>
          </a:bodyPr>
          <a:lstStyle/>
          <a:p>
            <a:pPr marL="0" indent="0">
              <a:buNone/>
            </a:pPr>
            <a:r>
              <a:rPr lang="en-GB" dirty="0"/>
              <a:t>We are honoured and thankful to have two outstanding creatives as our Patrons.  </a:t>
            </a:r>
          </a:p>
          <a:p>
            <a:r>
              <a:rPr lang="en-GB" dirty="0"/>
              <a:t>Internationally renowned, pioneering photographer, </a:t>
            </a:r>
            <a:r>
              <a:rPr lang="en-GB" b="1" dirty="0"/>
              <a:t>James </a:t>
            </a:r>
            <a:r>
              <a:rPr lang="en-GB" b="1" dirty="0" err="1"/>
              <a:t>Barnor</a:t>
            </a:r>
            <a:r>
              <a:rPr lang="en-GB" dirty="0"/>
              <a:t>; and </a:t>
            </a:r>
          </a:p>
          <a:p>
            <a:r>
              <a:rPr lang="en-GB" dirty="0"/>
              <a:t>Socially conscious </a:t>
            </a:r>
            <a:r>
              <a:rPr lang="en-GB" b="1" dirty="0"/>
              <a:t>STIK</a:t>
            </a:r>
            <a:r>
              <a:rPr lang="en-GB" dirty="0"/>
              <a:t> who creates monumental artworks with communities across the world.</a:t>
            </a:r>
          </a:p>
          <a:p>
            <a:pPr marL="0" indent="0">
              <a:buNone/>
            </a:pPr>
            <a:endParaRPr lang="en-US" dirty="0"/>
          </a:p>
        </p:txBody>
      </p:sp>
    </p:spTree>
    <p:extLst>
      <p:ext uri="{BB962C8B-B14F-4D97-AF65-F5344CB8AC3E}">
        <p14:creationId xmlns:p14="http://schemas.microsoft.com/office/powerpoint/2010/main" val="9082064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C3A652-CEC8-A64F-8096-32BB367DFA8E}"/>
              </a:ext>
            </a:extLst>
          </p:cNvPr>
          <p:cNvPicPr/>
          <p:nvPr/>
        </p:nvPicPr>
        <p:blipFill>
          <a:blip r:embed="rId2">
            <a:extLst>
              <a:ext uri="{28A0092B-C50C-407E-A947-70E740481C1C}">
                <a14:useLocalDpi xmlns:a14="http://schemas.microsoft.com/office/drawing/2010/main" val="0"/>
              </a:ext>
            </a:extLst>
          </a:blip>
          <a:stretch>
            <a:fillRect/>
          </a:stretch>
        </p:blipFill>
        <p:spPr>
          <a:xfrm>
            <a:off x="2034730" y="534162"/>
            <a:ext cx="4061270" cy="2757678"/>
          </a:xfrm>
          <a:prstGeom prst="rect">
            <a:avLst/>
          </a:prstGeom>
        </p:spPr>
      </p:pic>
      <p:pic>
        <p:nvPicPr>
          <p:cNvPr id="3" name="Picture 2">
            <a:extLst>
              <a:ext uri="{FF2B5EF4-FFF2-40B4-BE49-F238E27FC236}">
                <a16:creationId xmlns:a16="http://schemas.microsoft.com/office/drawing/2014/main" id="{B0723149-5E81-2E43-9DD0-AB0AF5F619BA}"/>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7964487" y="433831"/>
            <a:ext cx="3193161" cy="2894838"/>
          </a:xfrm>
          <a:prstGeom prst="rect">
            <a:avLst/>
          </a:prstGeom>
        </p:spPr>
      </p:pic>
      <p:pic>
        <p:nvPicPr>
          <p:cNvPr id="4" name="Picture 3">
            <a:extLst>
              <a:ext uri="{FF2B5EF4-FFF2-40B4-BE49-F238E27FC236}">
                <a16:creationId xmlns:a16="http://schemas.microsoft.com/office/drawing/2014/main" id="{DDF086E7-1DCE-3B40-859B-82E344C013FD}"/>
              </a:ext>
            </a:extLst>
          </p:cNvPr>
          <p:cNvPicPr/>
          <p:nvPr/>
        </p:nvPicPr>
        <p:blipFill>
          <a:blip r:embed="rId4" cstate="print">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val="0"/>
              </a:ext>
            </a:extLst>
          </a:blip>
          <a:stretch>
            <a:fillRect/>
          </a:stretch>
        </p:blipFill>
        <p:spPr>
          <a:xfrm>
            <a:off x="2034730" y="3566160"/>
            <a:ext cx="4537902" cy="3108960"/>
          </a:xfrm>
          <a:prstGeom prst="rect">
            <a:avLst/>
          </a:prstGeom>
        </p:spPr>
      </p:pic>
      <p:pic>
        <p:nvPicPr>
          <p:cNvPr id="6" name="image4.jpeg">
            <a:extLst>
              <a:ext uri="{FF2B5EF4-FFF2-40B4-BE49-F238E27FC236}">
                <a16:creationId xmlns:a16="http://schemas.microsoft.com/office/drawing/2014/main" id="{CCBDF451-E34E-2A42-9BDA-1FAD43206341}"/>
              </a:ext>
            </a:extLst>
          </p:cNvPr>
          <p:cNvPicPr/>
          <p:nvPr/>
        </p:nvPicPr>
        <p:blipFill>
          <a:blip r:embed="rId6" cstate="print"/>
          <a:stretch>
            <a:fillRect/>
          </a:stretch>
        </p:blipFill>
        <p:spPr>
          <a:xfrm>
            <a:off x="6776783" y="3529330"/>
            <a:ext cx="4380865" cy="3145789"/>
          </a:xfrm>
          <a:prstGeom prst="rect">
            <a:avLst/>
          </a:prstGeom>
        </p:spPr>
      </p:pic>
    </p:spTree>
    <p:extLst>
      <p:ext uri="{BB962C8B-B14F-4D97-AF65-F5344CB8AC3E}">
        <p14:creationId xmlns:p14="http://schemas.microsoft.com/office/powerpoint/2010/main" val="1342746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DA439-1323-2F45-BFC1-FBA6BA830964}"/>
              </a:ext>
            </a:extLst>
          </p:cNvPr>
          <p:cNvSpPr>
            <a:spLocks noGrp="1"/>
          </p:cNvSpPr>
          <p:nvPr>
            <p:ph type="title"/>
          </p:nvPr>
        </p:nvSpPr>
        <p:spPr/>
        <p:txBody>
          <a:bodyPr/>
          <a:lstStyle/>
          <a:p>
            <a:r>
              <a:rPr lang="en-GB" dirty="0"/>
              <a:t>The </a:t>
            </a:r>
            <a:r>
              <a:rPr lang="en-GB" dirty="0" err="1"/>
              <a:t>ARTi</a:t>
            </a:r>
            <a:r>
              <a:rPr lang="en-GB" dirty="0"/>
              <a:t> team</a:t>
            </a:r>
            <a:endParaRPr lang="en-US" dirty="0"/>
          </a:p>
        </p:txBody>
      </p:sp>
      <p:sp>
        <p:nvSpPr>
          <p:cNvPr id="3" name="Content Placeholder 2">
            <a:extLst>
              <a:ext uri="{FF2B5EF4-FFF2-40B4-BE49-F238E27FC236}">
                <a16:creationId xmlns:a16="http://schemas.microsoft.com/office/drawing/2014/main" id="{4BDF24A2-550F-6943-9CBD-FDE0BFC31191}"/>
              </a:ext>
            </a:extLst>
          </p:cNvPr>
          <p:cNvSpPr>
            <a:spLocks noGrp="1"/>
          </p:cNvSpPr>
          <p:nvPr>
            <p:ph idx="1"/>
          </p:nvPr>
        </p:nvSpPr>
        <p:spPr/>
        <p:txBody>
          <a:bodyPr/>
          <a:lstStyle/>
          <a:p>
            <a:pPr lvl="0"/>
            <a:r>
              <a:rPr lang="en-GB" dirty="0"/>
              <a:t>Director / Coordination, Management: Dr Rachel Pepper.</a:t>
            </a:r>
            <a:endParaRPr lang="en-GB" i="1" dirty="0"/>
          </a:p>
          <a:p>
            <a:pPr lvl="0"/>
            <a:r>
              <a:rPr lang="en-GB" dirty="0"/>
              <a:t>Operations / Project Management: Waqas </a:t>
            </a:r>
            <a:r>
              <a:rPr lang="en-GB" dirty="0" err="1"/>
              <a:t>Muazam</a:t>
            </a:r>
            <a:r>
              <a:rPr lang="en-GB" dirty="0"/>
              <a:t>, Chantel Thomas, Italia </a:t>
            </a:r>
            <a:r>
              <a:rPr lang="en-GB" dirty="0" err="1"/>
              <a:t>Nappo</a:t>
            </a:r>
            <a:r>
              <a:rPr lang="en-GB" dirty="0"/>
              <a:t>, </a:t>
            </a:r>
            <a:r>
              <a:rPr lang="en-GB" dirty="0" err="1"/>
              <a:t>Margrit</a:t>
            </a:r>
            <a:r>
              <a:rPr lang="en-GB" dirty="0"/>
              <a:t> Sessions &amp; Amanda Wright.</a:t>
            </a:r>
            <a:endParaRPr lang="en-GB" i="1" dirty="0"/>
          </a:p>
          <a:p>
            <a:pPr lvl="0"/>
            <a:r>
              <a:rPr lang="en-GB" dirty="0"/>
              <a:t>Finance / Financial Management:  </a:t>
            </a:r>
            <a:r>
              <a:rPr lang="en-GB" dirty="0" err="1"/>
              <a:t>Mufarrah</a:t>
            </a:r>
            <a:r>
              <a:rPr lang="en-GB" dirty="0"/>
              <a:t> Sikandar &amp; </a:t>
            </a:r>
            <a:r>
              <a:rPr lang="en-GB" dirty="0" err="1"/>
              <a:t>Yukta</a:t>
            </a:r>
            <a:r>
              <a:rPr lang="en-GB" dirty="0"/>
              <a:t> Acharya.</a:t>
            </a:r>
            <a:endParaRPr lang="en-GB" i="1" dirty="0"/>
          </a:p>
          <a:p>
            <a:pPr lvl="0"/>
            <a:r>
              <a:rPr lang="en-GB" dirty="0"/>
              <a:t>Marketing &amp; Communications: </a:t>
            </a:r>
            <a:r>
              <a:rPr lang="en-GB" dirty="0" err="1"/>
              <a:t>Heman</a:t>
            </a:r>
            <a:r>
              <a:rPr lang="en-GB" dirty="0"/>
              <a:t> </a:t>
            </a:r>
            <a:r>
              <a:rPr lang="en-GB" dirty="0" err="1"/>
              <a:t>Yones</a:t>
            </a:r>
            <a:r>
              <a:rPr lang="en-GB" dirty="0"/>
              <a:t>, Natasha Thompson, Olivia Taylor,</a:t>
            </a:r>
            <a:r>
              <a:rPr lang="en-GB" i="1" dirty="0"/>
              <a:t> </a:t>
            </a:r>
            <a:r>
              <a:rPr lang="en-GB" dirty="0"/>
              <a:t>Margot Peters &amp; Sebastian </a:t>
            </a:r>
            <a:r>
              <a:rPr lang="en-GB" dirty="0" err="1"/>
              <a:t>Remee</a:t>
            </a:r>
            <a:r>
              <a:rPr lang="en-GB" dirty="0"/>
              <a:t>.</a:t>
            </a:r>
          </a:p>
          <a:p>
            <a:pPr lvl="0"/>
            <a:r>
              <a:rPr lang="en-GB" dirty="0"/>
              <a:t>Volunteers: 6 admin volunteers, 10 gallery volunteers &amp; 88 project volunteers. </a:t>
            </a:r>
          </a:p>
          <a:p>
            <a:endParaRPr lang="en-US" dirty="0"/>
          </a:p>
        </p:txBody>
      </p:sp>
    </p:spTree>
    <p:extLst>
      <p:ext uri="{BB962C8B-B14F-4D97-AF65-F5344CB8AC3E}">
        <p14:creationId xmlns:p14="http://schemas.microsoft.com/office/powerpoint/2010/main" val="2231962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2C6A90-D09D-4344-9F79-71A5E2B7A035}"/>
              </a:ext>
            </a:extLst>
          </p:cNvPr>
          <p:cNvSpPr>
            <a:spLocks noGrp="1"/>
          </p:cNvSpPr>
          <p:nvPr>
            <p:ph type="title"/>
          </p:nvPr>
        </p:nvSpPr>
        <p:spPr/>
        <p:txBody>
          <a:bodyPr/>
          <a:lstStyle/>
          <a:p>
            <a:r>
              <a:rPr lang="en-US" dirty="0"/>
              <a:t>Training</a:t>
            </a:r>
          </a:p>
        </p:txBody>
      </p:sp>
      <p:sp>
        <p:nvSpPr>
          <p:cNvPr id="3" name="Content Placeholder 2">
            <a:extLst>
              <a:ext uri="{FF2B5EF4-FFF2-40B4-BE49-F238E27FC236}">
                <a16:creationId xmlns:a16="http://schemas.microsoft.com/office/drawing/2014/main" id="{E6C72F67-57CB-124A-A360-EA5FCD1B54E8}"/>
              </a:ext>
            </a:extLst>
          </p:cNvPr>
          <p:cNvSpPr>
            <a:spLocks noGrp="1"/>
          </p:cNvSpPr>
          <p:nvPr>
            <p:ph sz="half" idx="1"/>
          </p:nvPr>
        </p:nvSpPr>
        <p:spPr/>
        <p:txBody>
          <a:bodyPr>
            <a:normAutofit fontScale="85000" lnSpcReduction="10000"/>
          </a:bodyPr>
          <a:lstStyle/>
          <a:p>
            <a:pPr marL="0" indent="0">
              <a:buNone/>
            </a:pPr>
            <a:r>
              <a:rPr lang="en-GB" dirty="0"/>
              <a:t>A focus has been on training this year. We held:</a:t>
            </a:r>
          </a:p>
          <a:p>
            <a:pPr lvl="0"/>
            <a:r>
              <a:rPr lang="en-GB" dirty="0"/>
              <a:t>“Law for Artists 101" for local arts practitioners.</a:t>
            </a:r>
            <a:endParaRPr lang="en-GB" i="1" dirty="0"/>
          </a:p>
          <a:p>
            <a:pPr lvl="0"/>
            <a:r>
              <a:rPr lang="en-GB" dirty="0"/>
              <a:t>Governance Training.</a:t>
            </a:r>
            <a:endParaRPr lang="en-GB" i="1" dirty="0"/>
          </a:p>
          <a:p>
            <a:pPr lvl="0"/>
            <a:r>
              <a:rPr lang="en-GB" dirty="0"/>
              <a:t>Marketing &amp; communication training.</a:t>
            </a:r>
            <a:endParaRPr lang="en-GB" i="1" dirty="0"/>
          </a:p>
          <a:p>
            <a:pPr lvl="0"/>
            <a:r>
              <a:rPr lang="en-GB" dirty="0"/>
              <a:t>Law for Artists tailored to our volunteers.</a:t>
            </a:r>
            <a:endParaRPr lang="en-GB" i="1" dirty="0"/>
          </a:p>
          <a:p>
            <a:pPr lvl="0"/>
            <a:r>
              <a:rPr lang="en-GB" dirty="0"/>
              <a:t>Website master class.</a:t>
            </a:r>
            <a:endParaRPr lang="en-GB" i="1" dirty="0"/>
          </a:p>
          <a:p>
            <a:pPr lvl="0"/>
            <a:r>
              <a:rPr lang="en-GB" dirty="0"/>
              <a:t>Customer service &amp; gallery sales training.</a:t>
            </a:r>
            <a:endParaRPr lang="en-GB" i="1" dirty="0"/>
          </a:p>
          <a:p>
            <a:pPr lvl="0"/>
            <a:r>
              <a:rPr lang="en-GB" dirty="0"/>
              <a:t>Taster art workshops.</a:t>
            </a:r>
            <a:endParaRPr lang="en-GB" i="1" dirty="0"/>
          </a:p>
          <a:p>
            <a:pPr lvl="0"/>
            <a:r>
              <a:rPr lang="en-GB" dirty="0"/>
              <a:t>E-commerce training.</a:t>
            </a:r>
            <a:endParaRPr lang="en-GB" i="1" dirty="0"/>
          </a:p>
        </p:txBody>
      </p:sp>
      <p:pic>
        <p:nvPicPr>
          <p:cNvPr id="5" name="Content Placeholder 4">
            <a:extLst>
              <a:ext uri="{FF2B5EF4-FFF2-40B4-BE49-F238E27FC236}">
                <a16:creationId xmlns:a16="http://schemas.microsoft.com/office/drawing/2014/main" id="{C8D60F01-8280-3947-A70A-C246ACF24F3C}"/>
              </a:ext>
            </a:extLst>
          </p:cNvPr>
          <p:cNvPicPr>
            <a:picLocks noGrp="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191375" y="2399928"/>
            <a:ext cx="4313238" cy="3229719"/>
          </a:xfrm>
          <a:prstGeom prst="rect">
            <a:avLst/>
          </a:prstGeom>
        </p:spPr>
      </p:pic>
    </p:spTree>
    <p:extLst>
      <p:ext uri="{BB962C8B-B14F-4D97-AF65-F5344CB8AC3E}">
        <p14:creationId xmlns:p14="http://schemas.microsoft.com/office/powerpoint/2010/main" val="2299964640"/>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{9876406B-6529-F346-BA21-CBD43F83F8D6}tf10001069</Template>
  <TotalTime>7435</TotalTime>
  <Words>1620</Words>
  <Application>Microsoft Macintosh PowerPoint</Application>
  <PresentationFormat>Widescreen</PresentationFormat>
  <Paragraphs>137</Paragraphs>
  <Slides>30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Century Gothic</vt:lpstr>
      <vt:lpstr>Wingdings 3</vt:lpstr>
      <vt:lpstr>Wisp</vt:lpstr>
      <vt:lpstr>ARTification 2019-20 Annual Report ‘Celebrating Art, Culture, Community’</vt:lpstr>
      <vt:lpstr>PowerPoint Presentation</vt:lpstr>
      <vt:lpstr>Contents</vt:lpstr>
      <vt:lpstr>ARTi Vision</vt:lpstr>
      <vt:lpstr>Key Organisation Milestones</vt:lpstr>
      <vt:lpstr>Governance</vt:lpstr>
      <vt:lpstr>PowerPoint Presentation</vt:lpstr>
      <vt:lpstr>The ARTi team</vt:lpstr>
      <vt:lpstr>Training</vt:lpstr>
      <vt:lpstr>PowerPoint Presentation</vt:lpstr>
      <vt:lpstr>W3 gallery</vt:lpstr>
      <vt:lpstr>PowerPoint Presentation</vt:lpstr>
      <vt:lpstr>PowerPoint Presentation</vt:lpstr>
      <vt:lpstr>Public Art</vt:lpstr>
      <vt:lpstr>PowerPoint Presentation</vt:lpstr>
      <vt:lpstr>North Acton Pavilion</vt:lpstr>
      <vt:lpstr>PowerPoint Presentation</vt:lpstr>
      <vt:lpstr>Projects</vt:lpstr>
      <vt:lpstr>Citizen 2020</vt:lpstr>
      <vt:lpstr>The Journey</vt:lpstr>
      <vt:lpstr>C2020 Youth</vt:lpstr>
      <vt:lpstr>Greening South Acton</vt:lpstr>
      <vt:lpstr>SIMRA</vt:lpstr>
      <vt:lpstr>WHY? - WE HEAR YOU </vt:lpstr>
      <vt:lpstr>Open House</vt:lpstr>
      <vt:lpstr>Acton Carnival 2019 </vt:lpstr>
      <vt:lpstr>North Acton Seasonal events</vt:lpstr>
      <vt:lpstr>Fundraising </vt:lpstr>
      <vt:lpstr>Thanks to….</vt:lpstr>
      <vt:lpstr>Future Focus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ARTification 2019-20 Annual Report ‘Celebrating Art, Culture, Community’</dc:title>
  <dc:creator>rachel pepper</dc:creator>
  <cp:lastModifiedBy>rachel pepper</cp:lastModifiedBy>
  <cp:revision>32</cp:revision>
  <dcterms:created xsi:type="dcterms:W3CDTF">2020-10-01T07:21:57Z</dcterms:created>
  <dcterms:modified xsi:type="dcterms:W3CDTF">2020-10-06T12:38:08Z</dcterms:modified>
</cp:coreProperties>
</file>